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fntdata" ContentType="application/x-fontdata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
<Relationships xmlns="http://schemas.openxmlformats.org/package/2006/relationships">
    <Relationship Id="rId1"
                  Type="http://schemas.openxmlformats.org/officeDocument/2006/relationships/extended-properties"
                  Target="docProps/app.xml"/>
    <Relationship Id="rId2" Type="http://schemas.openxmlformats.org/package/2006/relationships/metadata/core-properties"
                  Target="docProps/core.xml"/>
    <Relationship Id="rId3" Type="http://schemas.openxmlformats.org/officeDocument/2006/relationships/officeDocument"
                  Target="ppt/presentation.xml"/>
</Relationships>   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24384000" cy="13716000" type="screen16x9"/>
  <p:notesSz cx="5143500" cy="9144000"/>
  <p:embeddedFontLst>
    <p:embeddedFont>
      <p:font typeface="OPPOSans-B" panose="02010601030101010101" pitchFamily="2" charset="-122"/>
      <p:regular r:id="rId17"/>
    </p:embeddedFont>
    <p:embeddedFont>
      <p:font typeface="OPPOSans-R" panose="02010601030101010101" pitchFamily="2" charset="-122"/>
      <p:regular r:id="rId1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  <Relationship Id="rId1" Target="slideMasters/slideMaster1.xml" Type="http://schemas.openxmlformats.org/officeDocument/2006/relationships/slideMaster"/><Relationship Id="rId2" Target="slides/slide1.xml" Type="http://schemas.openxmlformats.org/officeDocument/2006/relationships/slide"/><Relationship Id="rId3" Target="slides/slide2.xml" Type="http://schemas.openxmlformats.org/officeDocument/2006/relationships/slide"/><Relationship Id="rId4" Target="slides/slide3.xml" Type="http://schemas.openxmlformats.org/officeDocument/2006/relationships/slide"/><Relationship Id="rId5" Target="slides/slide4.xml" Type="http://schemas.openxmlformats.org/officeDocument/2006/relationships/slide"/><Relationship Id="rId6" Target="slides/slide5.xml" Type="http://schemas.openxmlformats.org/officeDocument/2006/relationships/slide"/><Relationship Id="rId7" Target="slides/slide6.xml" Type="http://schemas.openxmlformats.org/officeDocument/2006/relationships/slide"/><Relationship Id="rId8" Target="slides/slide7.xml" Type="http://schemas.openxmlformats.org/officeDocument/2006/relationships/slide"/><Relationship Id="rId9" Target="slides/slide8.xml" Type="http://schemas.openxmlformats.org/officeDocument/2006/relationships/slide"/><Relationship Id="rId10" Target="slides/slide9.xml" Type="http://schemas.openxmlformats.org/officeDocument/2006/relationships/slide"/><Relationship Id="rId11" Target="slides/slide10.xml" Type="http://schemas.openxmlformats.org/officeDocument/2006/relationships/slide"/><Relationship Id="rId12" Target="slides/slide11.xml" Type="http://schemas.openxmlformats.org/officeDocument/2006/relationships/slide"/><Relationship Id="rId13" Target="slides/slide12.xml" Type="http://schemas.openxmlformats.org/officeDocument/2006/relationships/slide"/><Relationship Id="rId14" Target="slides/slide13.xml" Type="http://schemas.openxmlformats.org/officeDocument/2006/relationships/slide"/><Relationship Id="rId15" Target="slides/slide14.xml" Type="http://schemas.openxmlformats.org/officeDocument/2006/relationships/slide"/><Relationship Id="rId16" Target="slides/slide15.xml" Type="http://schemas.openxmlformats.org/officeDocument/2006/relationships/slide"/>  <Relationship Id="rId17" Target="fonts/font1.fntdata" Type="http://schemas.openxmlformats.org/officeDocument/2006/relationships/font"/>  <Relationship Id="rId18" Target="fonts/font2.fntdata" Type="http://schemas.openxmlformats.org/officeDocument/2006/relationships/font"/>  <Relationship Id="rId19" Target="presProps.xml" Type="http://schemas.openxmlformats.org/officeDocument/2006/relationships/presProps"/>  <Relationship Id="rId20" Target="viewProps.xml" Type="http://schemas.openxmlformats.org/officeDocument/2006/relationships/viewProps"/>  <Relationship Id="rId21" Target="theme/theme1.xml" Type="http://schemas.openxmlformats.org/officeDocument/2006/relationships/theme"/>  <Relationship Id="rId22" Target="tableStyles.xml" Type="http://schemas.openxmlformats.org/officeDocument/2006/relationships/tableStyles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jpe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    <Relationship Id="rId1" Target="../slideMasters/slideMaster1.xml"
                  Type="http://schemas.openxmlformats.org/officeDocument/2006/relationships/slideMaster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  <Relationship Id="rId1" Target="../slideLayouts/slideLayout1.xml"
                  Type="http://schemas.openxmlformats.org/officeDocument/2006/relationships/slideLayout"/>
    <Relationship Id="rId2" Target="../theme/theme1.xml"
                  Type="http://schemas.openxmlformats.org/officeDocument/2006/relationships/theme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1" Type="http://schemas.openxmlformats.org/officeDocument/2006/relationships/image" Target="../media/image26.png"/><Relationship Id="rId102" Type="http://schemas.openxmlformats.org/officeDocument/2006/relationships/image" Target="../media/image8.png"/><Relationship Id="rId107" Type="http://schemas.openxmlformats.org/officeDocument/2006/relationships/image" Target="../media/image9.png"/><Relationship Id="rId108" Type="http://schemas.openxmlformats.org/officeDocument/2006/relationships/image" Target="../media/image10.png"/></Relationships>
</file>

<file path=ppt/slides/_rels/slide10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01" Type="http://schemas.openxmlformats.org/officeDocument/2006/relationships/image" Target="../media/image45.png"/><Relationship Id="rId10014" Type="http://schemas.openxmlformats.org/officeDocument/2006/relationships/image" Target="../media/image29.png"/></Relationships>
</file>

<file path=ppt/slides/_rels/slide1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101" Type="http://schemas.openxmlformats.org/officeDocument/2006/relationships/image" Target="../media/image30.png"/><Relationship Id="rId1103" Type="http://schemas.openxmlformats.org/officeDocument/2006/relationships/image" Target="../media/image31.png"/><Relationship Id="rId1105" Type="http://schemas.openxmlformats.org/officeDocument/2006/relationships/image" Target="../media/image32.jpeg"/><Relationship Id="rId1107" Type="http://schemas.openxmlformats.org/officeDocument/2006/relationships/image" Target="../media/image33.png"/><Relationship Id="rId1109" Type="http://schemas.openxmlformats.org/officeDocument/2006/relationships/image" Target="../media/image1.png"/><Relationship Id="rId11011" Type="http://schemas.openxmlformats.org/officeDocument/2006/relationships/image" Target="../media/image3.png"/><Relationship Id="rId11013" Type="http://schemas.openxmlformats.org/officeDocument/2006/relationships/image" Target="../media/image4.png"/></Relationships>
</file>

<file path=ppt/slides/_rels/slide12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201" Type="http://schemas.openxmlformats.org/officeDocument/2006/relationships/image" Target="../media/image46.png"/><Relationship Id="rId1202" Type="http://schemas.openxmlformats.org/officeDocument/2006/relationships/image" Target="../media/image6.png"/><Relationship Id="rId1205" Type="http://schemas.openxmlformats.org/officeDocument/2006/relationships/image" Target="../media/image7.png"/><Relationship Id="rId1208" Type="http://schemas.openxmlformats.org/officeDocument/2006/relationships/image" Target="../media/image5.png"/><Relationship Id="rId12011" Type="http://schemas.openxmlformats.org/officeDocument/2006/relationships/image" Target="../media/image14.png"/></Relationships>
</file>

<file path=ppt/slides/_rels/slide13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303" Type="http://schemas.openxmlformats.org/officeDocument/2006/relationships/image" Target="../media/image12.jpeg"/></Relationships>
</file>

<file path=ppt/slides/_rels/slide14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401" Type="http://schemas.openxmlformats.org/officeDocument/2006/relationships/image" Target="../media/image2.png"/><Relationship Id="rId1403" Type="http://schemas.openxmlformats.org/officeDocument/2006/relationships/image" Target="../media/image15.jpeg"/><Relationship Id="rId1406" Type="http://schemas.openxmlformats.org/officeDocument/2006/relationships/image" Target="../media/image34.jpeg"/><Relationship Id="rId1408" Type="http://schemas.openxmlformats.org/officeDocument/2006/relationships/image" Target="../media/image37.png"/></Relationships>
</file>

<file path=ppt/slides/_rels/slide15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501" Type="http://schemas.openxmlformats.org/officeDocument/2006/relationships/image" Target="../media/image38.png"/><Relationship Id="rId1502" Type="http://schemas.openxmlformats.org/officeDocument/2006/relationships/image" Target="../media/image36.jpeg"/></Relationships>
</file>

<file path=ppt/slides/_rels/slide2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013" Type="http://schemas.openxmlformats.org/officeDocument/2006/relationships/image" Target="../media/image11.png"/></Relationships>
</file>

<file path=ppt/slides/_rels/slide3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303" Type="http://schemas.openxmlformats.org/officeDocument/2006/relationships/image" Target="../media/image12.jpeg"/></Relationships>
</file>

<file path=ppt/slides/_rels/slide4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401" Type="http://schemas.openxmlformats.org/officeDocument/2006/relationships/image" Target="../media/image44.png"/><Relationship Id="rId404" Type="http://schemas.openxmlformats.org/officeDocument/2006/relationships/image" Target="../media/image13.png"/></Relationships>
</file>

<file path=ppt/slides/_rels/slide5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503" Type="http://schemas.openxmlformats.org/officeDocument/2006/relationships/image" Target="../media/image42.png"/><Relationship Id="rId506" Type="http://schemas.openxmlformats.org/officeDocument/2006/relationships/image" Target="../media/image39.png"/><Relationship Id="rId509" Type="http://schemas.openxmlformats.org/officeDocument/2006/relationships/image" Target="../media/image40.png"/><Relationship Id="rId5011" Type="http://schemas.openxmlformats.org/officeDocument/2006/relationships/image" Target="../media/image16.png"/></Relationships>
</file>

<file path=ppt/slides/_rels/slide6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603" Type="http://schemas.openxmlformats.org/officeDocument/2006/relationships/image" Target="../media/image12.jpeg"/></Relationships>
</file>

<file path=ppt/slides/_rels/slide7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704" Type="http://schemas.openxmlformats.org/officeDocument/2006/relationships/image" Target="../media/image17.png"/><Relationship Id="rId705" Type="http://schemas.openxmlformats.org/officeDocument/2006/relationships/image" Target="../media/image18.png"/><Relationship Id="rId709" Type="http://schemas.openxmlformats.org/officeDocument/2006/relationships/image" Target="../media/image19.png"/><Relationship Id="rId7010" Type="http://schemas.openxmlformats.org/officeDocument/2006/relationships/image" Target="../media/image20.png"/><Relationship Id="rId7014" Type="http://schemas.openxmlformats.org/officeDocument/2006/relationships/image" Target="../media/image21.png"/><Relationship Id="rId7015" Type="http://schemas.openxmlformats.org/officeDocument/2006/relationships/image" Target="../media/image22.png"/><Relationship Id="rId7019" Type="http://schemas.openxmlformats.org/officeDocument/2006/relationships/image" Target="../media/image23.png"/><Relationship Id="rId7020" Type="http://schemas.openxmlformats.org/officeDocument/2006/relationships/image" Target="../media/image24.png"/><Relationship Id="rId7022" Type="http://schemas.openxmlformats.org/officeDocument/2006/relationships/image" Target="../media/image25.png"/></Relationships>
</file>

<file path=ppt/slides/_rels/slide8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801" Type="http://schemas.openxmlformats.org/officeDocument/2006/relationships/image" Target="../media/image43.png"/><Relationship Id="rId804" Type="http://schemas.openxmlformats.org/officeDocument/2006/relationships/image" Target="../media/image27.jpeg"/><Relationship Id="rId805" Type="http://schemas.openxmlformats.org/officeDocument/2006/relationships/image" Target="../media/image41.png"/><Relationship Id="rId808" Type="http://schemas.openxmlformats.org/officeDocument/2006/relationships/image" Target="../media/image28.jpeg"/><Relationship Id="rId809" Type="http://schemas.openxmlformats.org/officeDocument/2006/relationships/image" Target="../media/image35.png"/></Relationships>
</file>

<file path=ppt/slides/_rels/slide9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903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D3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image 101"/>
          <p:cNvPicPr>
            <a:picLocks noChangeAspect="1"/>
          </p:cNvPicPr>
          <p:nvPr/>
        </p:nvPicPr>
        <p:blipFill>
          <a:blip r:embed="rId101">
            <a:alphaModFix amt="50000"/>
          </a:blip>
          <a:srcRect/>
          <a:stretch>
            <a:fillRect/>
          </a:stretch>
        </p:blipFill>
        <p:spPr>
          <a:xfrm rot="0" flipV="0" flipH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102" name="image 102"/>
          <p:cNvPicPr>
            <a:picLocks noChangeAspect="1"/>
          </p:cNvPicPr>
          <p:nvPr/>
        </p:nvPicPr>
        <p:blipFill>
          <a:blip r:embed="rId102">
                </a:blip>
          <a:srcRect/>
          <a:stretch>
            <a:fillRect/>
          </a:stretch>
        </p:blipFill>
        <p:spPr>
          <a:xfrm rot="0" flipV="0" flipH="0">
            <a:off x="8712200" y="9514122"/>
            <a:ext cx="6299200" cy="1244600"/>
          </a:xfrm>
          <a:prstGeom prst="rect">
            <a:avLst/>
          </a:prstGeom>
        </p:spPr>
      </p:pic>
      <p:sp>
        <p:nvSpPr>
          <p:cNvPr id="103" name="Object 103"/>
          <p:cNvSpPr txBox="1"/>
          <p:nvPr/>
        </p:nvSpPr>
        <p:spPr>
          <a:xfrm>
            <a:off x="9315450" y="9723672"/>
            <a:ext cx="5092700" cy="673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4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汇报人：高晓定</a:t>
            </a:r>
            <a:endParaRPr lang="zh-CN" altLang="en-US"/>
          </a:p>
        </p:txBody>
      </p:sp>
      <p:sp>
        <p:nvSpPr>
          <p:cNvPr id="104" name="Object 104"/>
          <p:cNvSpPr txBox="1"/>
          <p:nvPr/>
        </p:nvSpPr>
        <p:spPr>
          <a:xfrm>
            <a:off x="3232150" y="6643922"/>
            <a:ext cx="17284700" cy="6858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500" i="0" b="0" spc="405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Plant specimen making experiment report</a:t>
            </a:r>
            <a:endParaRPr lang="zh-CN" altLang="en-US"/>
          </a:p>
        </p:txBody>
      </p:sp>
      <p:sp>
        <p:nvSpPr>
          <p:cNvPr id="105" name="Object 105"/>
          <p:cNvSpPr txBox="1"/>
          <p:nvPr/>
        </p:nvSpPr>
        <p:spPr>
          <a:xfrm>
            <a:off x="3054350" y="4704468"/>
            <a:ext cx="18275300" cy="1778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11700" i="0" b="0" dirty="0" smtClean="0" lang="zh-CN">
                <a:solidFill>
                  <a:srgbClr val="FFFFFF"/>
                </a:solidFill>
                <a:latin typeface="OPPOSans-B"/>
                <a:ea typeface="OPPOSans-B"/>
              </a:rPr>
              <a:t>植物标本制作实验报告</a:t>
            </a:r>
            <a:endParaRPr lang="zh-CN" altLang="en-US"/>
          </a:p>
        </p:txBody>
      </p:sp>
      <p:grpSp>
        <p:nvGrpSpPr>
          <p:cNvPr id="106" name="组合 106"/>
          <p:cNvGrpSpPr/>
          <p:nvPr/>
        </p:nvGrpSpPr>
        <p:grpSpPr>
          <a:xfrm>
            <a:off x="11557000" y="8193322"/>
            <a:ext cx="635000" cy="533400"/>
            <a:chOff x="11557000" y="8193322"/>
            <a:chExt cx="635000" cy="533400"/>
          </a:xfrm>
        </p:grpSpPr>
        <p:pic>
          <p:nvPicPr>
            <p:cNvPr id="107" name="image 107"/>
            <p:cNvPicPr>
              <a:picLocks noChangeAspect="1"/>
            </p:cNvPicPr>
            <p:nvPr/>
          </p:nvPicPr>
          <p:blipFill>
            <a:blip r:embed="rId107">
                </a:blip>
            <a:srcRect/>
            <a:stretch>
              <a:fillRect/>
            </a:stretch>
          </p:blipFill>
          <p:spPr>
            <a:xfrm rot="0" flipV="0" flipH="0">
              <a:off x="11557000" y="8193322"/>
              <a:ext cx="635000" cy="254000"/>
            </a:xfrm>
            <a:prstGeom prst="rect">
              <a:avLst/>
            </a:prstGeom>
          </p:spPr>
        </p:pic>
        <p:pic>
          <p:nvPicPr>
            <p:cNvPr id="108" name="image 108"/>
            <p:cNvPicPr>
              <a:picLocks noChangeAspect="1"/>
            </p:cNvPicPr>
            <p:nvPr/>
          </p:nvPicPr>
          <p:blipFill>
            <a:blip r:embed="rId108">
                </a:blip>
            <a:srcRect/>
            <a:stretch>
              <a:fillRect/>
            </a:stretch>
          </p:blipFill>
          <p:spPr>
            <a:xfrm rot="0" flipV="0" flipH="0">
              <a:off x="11557000" y="8472722"/>
              <a:ext cx="635000" cy="254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image 1001"/>
          <p:cNvPicPr>
            <a:picLocks noChangeAspect="1"/>
          </p:cNvPicPr>
          <p:nvPr/>
        </p:nvPicPr>
        <p:blipFill>
          <a:blip r:embed="rId1001">
                </a:blip>
          <a:srcRect/>
          <a:stretch>
            <a:fillRect/>
          </a:stretch>
        </p:blipFill>
        <p:spPr>
          <a:xfrm rot="0" flipV="0" flipH="0">
            <a:off x="1409700" y="-88900"/>
            <a:ext cx="7327900" cy="13855700"/>
          </a:xfrm>
          <a:prstGeom prst="rect">
            <a:avLst/>
          </a:prstGeom>
        </p:spPr>
      </p:pic>
      <p:sp>
        <p:nvSpPr>
          <p:cNvPr id="1002" name="Object 1002"/>
          <p:cNvSpPr txBox="1"/>
          <p:nvPr/>
        </p:nvSpPr>
        <p:spPr>
          <a:xfrm>
            <a:off x="17988644" y="9285287"/>
            <a:ext cx="4241800" cy="2679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14166"/>
              </a:lnSpc>
            </a:pPr>
            <a:r>
              <a:rPr sz="30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合格性</a:t>
            </a:r>
            <a:endParaRPr lang="zh-CN" altLang="en-US" sz="3000"/>
          </a:p>
          <a:p>
            <a:pPr algn="ctr">
              <a:lnSpc>
                <a:spcPct val="114166"/>
              </a:lnSpc>
            </a:pPr>
            <a:p>
              <a:pPr algn="ctr">
                <a:br>
                  <a:rPr lang="en-US" altLang="zh-CN" dirty="0"/>
                </a:br>
              </a:pPr>
              <a:endParaRPr lang="zh-CN" altLang="en-US" dirty="0" sz="3000"/>
            </a:p>
            <a:r>
              <a:rPr sz="30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尽可能选择根、茎、叶、花等部位，这些部位是鉴定植物的主要依据。同时尽可能保持完整性。</a:t>
            </a:r>
            <a:endParaRPr lang="zh-CN" altLang="en-US"/>
          </a:p>
        </p:txBody>
      </p:sp>
      <p:sp>
        <p:nvSpPr>
          <p:cNvPr id="1004" name="Object 1004"/>
          <p:cNvSpPr txBox="1"/>
          <p:nvPr/>
        </p:nvSpPr>
        <p:spPr>
          <a:xfrm>
            <a:off x="19144344" y="7983607"/>
            <a:ext cx="1930400" cy="1117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1666"/>
              </a:lnSpc>
            </a:pPr>
            <a:r>
              <a:rPr sz="7200" i="0" b="0" dirty="0" smtClean="0" lang="zh-CN">
                <a:solidFill>
                  <a:srgbClr val="000000"/>
                </a:solidFill>
                <a:latin typeface="OPPOSans-B"/>
                <a:ea typeface="OPPOSans-B"/>
              </a:rPr>
              <a:t>04</a:t>
            </a:r>
            <a:endParaRPr lang="zh-CN" altLang="en-US"/>
          </a:p>
        </p:txBody>
      </p:sp>
      <p:sp>
        <p:nvSpPr>
          <p:cNvPr id="1005" name="Object 1005"/>
          <p:cNvSpPr txBox="1"/>
          <p:nvPr/>
        </p:nvSpPr>
        <p:spPr>
          <a:xfrm>
            <a:off x="11135391" y="9285287"/>
            <a:ext cx="4203700" cy="21463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14166"/>
              </a:lnSpc>
            </a:pPr>
            <a:r>
              <a:rPr sz="30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代表性</a:t>
            </a:r>
            <a:endParaRPr lang="zh-CN" altLang="en-US" sz="3000"/>
          </a:p>
          <a:p>
            <a:pPr algn="ctr">
              <a:lnSpc>
                <a:spcPct val="114166"/>
              </a:lnSpc>
            </a:pPr>
            <a:p>
              <a:pPr algn="ctr">
                <a:br>
                  <a:rPr lang="en-US" altLang="zh-CN" dirty="0"/>
                </a:br>
              </a:pPr>
              <a:endParaRPr lang="zh-CN" altLang="en-US" dirty="0" sz="3000"/>
            </a:p>
            <a:r>
              <a:rPr sz="30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采集正常环境下生长的健壮植物，不采变态的、有病的植株。</a:t>
            </a:r>
            <a:endParaRPr lang="zh-CN" altLang="en-US"/>
          </a:p>
        </p:txBody>
      </p:sp>
      <p:sp>
        <p:nvSpPr>
          <p:cNvPr id="1007" name="Object 1007"/>
          <p:cNvSpPr txBox="1"/>
          <p:nvPr/>
        </p:nvSpPr>
        <p:spPr>
          <a:xfrm>
            <a:off x="12272041" y="7983607"/>
            <a:ext cx="1930400" cy="1117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1666"/>
              </a:lnSpc>
            </a:pPr>
            <a:r>
              <a:rPr sz="7200" i="0" b="0" dirty="0" smtClean="0" lang="zh-CN">
                <a:solidFill>
                  <a:srgbClr val="000000"/>
                </a:solidFill>
                <a:latin typeface="OPPOSans-B"/>
                <a:ea typeface="OPPOSans-B"/>
              </a:rPr>
              <a:t>03</a:t>
            </a:r>
            <a:endParaRPr lang="zh-CN" altLang="en-US"/>
          </a:p>
        </p:txBody>
      </p:sp>
      <p:sp>
        <p:nvSpPr>
          <p:cNvPr id="1008" name="Object 1008"/>
          <p:cNvSpPr txBox="1"/>
          <p:nvPr/>
        </p:nvSpPr>
        <p:spPr>
          <a:xfrm>
            <a:off x="17969594" y="4852987"/>
            <a:ext cx="4279900" cy="1612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14166"/>
              </a:lnSpc>
            </a:pPr>
            <a:r>
              <a:rPr sz="30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保护</a:t>
            </a:r>
            <a:endParaRPr lang="zh-CN" altLang="en-US" sz="3000"/>
          </a:p>
          <a:p>
            <a:pPr algn="ctr">
              <a:lnSpc>
                <a:spcPct val="114166"/>
              </a:lnSpc>
            </a:pPr>
            <a:p>
              <a:pPr algn="ctr">
                <a:br>
                  <a:rPr lang="en-US" altLang="zh-CN" dirty="0"/>
                </a:br>
              </a:pPr>
              <a:endParaRPr lang="zh-CN" altLang="en-US" dirty="0" sz="3000"/>
            </a:p>
            <a:r>
              <a:rPr sz="30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植株较柔软，应垫上草纸，并压好。</a:t>
            </a:r>
            <a:endParaRPr lang="zh-CN" altLang="en-US"/>
          </a:p>
        </p:txBody>
      </p:sp>
      <p:sp>
        <p:nvSpPr>
          <p:cNvPr id="10010" name="Object 10010"/>
          <p:cNvSpPr txBox="1"/>
          <p:nvPr/>
        </p:nvSpPr>
        <p:spPr>
          <a:xfrm>
            <a:off x="19144344" y="3538607"/>
            <a:ext cx="1930400" cy="1117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1666"/>
              </a:lnSpc>
            </a:pPr>
            <a:r>
              <a:rPr sz="7200" i="0" b="0" dirty="0" smtClean="0" lang="zh-CN">
                <a:solidFill>
                  <a:srgbClr val="000000"/>
                </a:solidFill>
                <a:latin typeface="OPPOSans-B"/>
                <a:ea typeface="OPPOSans-B"/>
              </a:rPr>
              <a:t>02</a:t>
            </a:r>
            <a:endParaRPr lang="zh-CN" altLang="en-US"/>
          </a:p>
        </p:txBody>
      </p:sp>
      <p:sp>
        <p:nvSpPr>
          <p:cNvPr id="10011" name="Object 10011"/>
          <p:cNvSpPr txBox="1"/>
          <p:nvPr/>
        </p:nvSpPr>
        <p:spPr>
          <a:xfrm>
            <a:off x="11129041" y="4827587"/>
            <a:ext cx="4216400" cy="21463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14166"/>
              </a:lnSpc>
            </a:pPr>
            <a:r>
              <a:rPr sz="30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标签</a:t>
            </a:r>
            <a:endParaRPr lang="zh-CN" altLang="en-US" sz="3000"/>
          </a:p>
          <a:p>
            <a:pPr algn="ctr">
              <a:lnSpc>
                <a:spcPct val="114166"/>
              </a:lnSpc>
            </a:pPr>
            <a:p>
              <a:pPr algn="ctr">
                <a:br>
                  <a:rPr lang="en-US" altLang="zh-CN" dirty="0"/>
                </a:br>
              </a:pPr>
              <a:endParaRPr lang="zh-CN" altLang="en-US" dirty="0" sz="3000"/>
            </a:p>
            <a:r>
              <a:rPr sz="30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给植株挂上标签，并注明采集地点、日期和采集人姓名。</a:t>
            </a:r>
            <a:endParaRPr lang="zh-CN" altLang="en-US"/>
          </a:p>
        </p:txBody>
      </p:sp>
      <p:sp>
        <p:nvSpPr>
          <p:cNvPr id="10013" name="Object 10013"/>
          <p:cNvSpPr txBox="1"/>
          <p:nvPr/>
        </p:nvSpPr>
        <p:spPr>
          <a:xfrm>
            <a:off x="12272041" y="3538607"/>
            <a:ext cx="1930400" cy="1117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1666"/>
              </a:lnSpc>
            </a:pPr>
            <a:r>
              <a:rPr sz="7200" i="0" b="0" dirty="0" smtClean="0" lang="zh-CN">
                <a:solidFill>
                  <a:srgbClr val="000000"/>
                </a:solidFill>
                <a:latin typeface="OPPOSans-B"/>
                <a:ea typeface="OPPOSans-B"/>
              </a:rPr>
              <a:t>01</a:t>
            </a:r>
            <a:endParaRPr lang="zh-CN" altLang="en-US"/>
          </a:p>
        </p:txBody>
      </p:sp>
      <p:pic>
        <p:nvPicPr>
          <p:cNvPr id="10014" name="image 10014"/>
          <p:cNvPicPr>
            <a:picLocks noChangeAspect="1"/>
          </p:cNvPicPr>
          <p:nvPr/>
        </p:nvPicPr>
        <p:blipFill>
          <a:blip r:embed="rId10014">
                </a:blip>
          <a:srcRect/>
          <a:stretch>
            <a:fillRect/>
          </a:stretch>
        </p:blipFill>
        <p:spPr>
          <a:xfrm rot="0" flipV="0" flipH="0">
            <a:off x="16560800" y="2273300"/>
            <a:ext cx="698500" cy="292100"/>
          </a:xfrm>
          <a:prstGeom prst="rect">
            <a:avLst/>
          </a:prstGeom>
        </p:spPr>
      </p:pic>
      <p:sp>
        <p:nvSpPr>
          <p:cNvPr id="10015" name="Object 10015"/>
          <p:cNvSpPr txBox="1"/>
          <p:nvPr/>
        </p:nvSpPr>
        <p:spPr>
          <a:xfrm>
            <a:off x="11885280" y="754327"/>
            <a:ext cx="10121900" cy="1358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23333"/>
              </a:lnSpc>
            </a:pPr>
            <a:r>
              <a:rPr sz="7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标本的采集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image 1101"/>
          <p:cNvPicPr>
            <a:picLocks noChangeAspect="1"/>
          </p:cNvPicPr>
          <p:nvPr/>
        </p:nvPicPr>
        <p:blipFill>
          <a:blip r:embed="rId1101">
                </a:blip>
          <a:srcRect/>
          <a:stretch>
            <a:fillRect/>
          </a:stretch>
        </p:blipFill>
        <p:spPr>
          <a:xfrm rot="0" flipV="0" flipH="0">
            <a:off x="1930400" y="4413250"/>
            <a:ext cx="6604000" cy="7454900"/>
          </a:xfrm>
          <a:prstGeom prst="rect">
            <a:avLst/>
          </a:prstGeom>
        </p:spPr>
      </p:pic>
      <p:sp>
        <p:nvSpPr>
          <p:cNvPr id="1102" name="Object 1102"/>
          <p:cNvSpPr txBox="1"/>
          <p:nvPr/>
        </p:nvSpPr>
        <p:spPr>
          <a:xfrm>
            <a:off x="2489200" y="8989610"/>
            <a:ext cx="5486399" cy="1562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25000"/>
              </a:lnSpc>
            </a:pPr>
            <a:r>
              <a:rPr sz="28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铺几层吸水性好的草纸，将标本置于其上，注意摆好放平，然后在标本上层覆盖几层草纸</a:t>
            </a:r>
            <a:endParaRPr lang="zh-CN" altLang="en-US"/>
          </a:p>
        </p:txBody>
      </p:sp>
      <p:pic>
        <p:nvPicPr>
          <p:cNvPr id="1103" name="image 1103"/>
          <p:cNvPicPr>
            <a:picLocks noChangeAspect="1"/>
          </p:cNvPicPr>
          <p:nvPr/>
        </p:nvPicPr>
        <p:blipFill>
          <a:blip r:embed="rId1103">
                </a:blip>
          <a:srcRect l="3278" r="3278"/>
          <a:stretch>
            <a:fillRect/>
          </a:stretch>
        </p:blipFill>
        <p:spPr>
          <a:xfrm rot="0" flipV="0" flipH="0">
            <a:off x="4508500" y="5530850"/>
            <a:ext cx="1447800" cy="1549400"/>
          </a:xfrm>
          <a:prstGeom prst="rect">
            <a:avLst/>
          </a:prstGeom>
        </p:spPr>
      </p:pic>
      <p:sp>
        <p:nvSpPr>
          <p:cNvPr id="1104" name="Object 1104"/>
          <p:cNvSpPr txBox="1"/>
          <p:nvPr/>
        </p:nvSpPr>
        <p:spPr>
          <a:xfrm>
            <a:off x="3228058" y="8041824"/>
            <a:ext cx="4008682" cy="673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400" i="0" b="0" spc="77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铺放</a:t>
            </a:r>
            <a:endParaRPr lang="zh-CN" altLang="en-US"/>
          </a:p>
        </p:txBody>
      </p:sp>
      <p:pic>
        <p:nvPicPr>
          <p:cNvPr id="1105" name="image 1105"/>
          <p:cNvPicPr>
            <a:picLocks noChangeAspect="1"/>
          </p:cNvPicPr>
          <p:nvPr/>
        </p:nvPicPr>
        <p:blipFill>
          <a:blip r:embed="rId1105">
                </a:blip>
          <a:srcRect/>
          <a:stretch>
            <a:fillRect/>
          </a:stretch>
        </p:blipFill>
        <p:spPr>
          <a:xfrm rot="0" flipV="0" flipH="0">
            <a:off x="8890000" y="4413250"/>
            <a:ext cx="6604000" cy="7454900"/>
          </a:xfrm>
          <a:prstGeom prst="rect">
            <a:avLst/>
          </a:prstGeom>
        </p:spPr>
      </p:pic>
      <p:sp>
        <p:nvSpPr>
          <p:cNvPr id="1106" name="Object 1106"/>
          <p:cNvSpPr txBox="1"/>
          <p:nvPr/>
        </p:nvSpPr>
        <p:spPr>
          <a:xfrm>
            <a:off x="9448800" y="8989610"/>
            <a:ext cx="5486399" cy="1041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25000"/>
              </a:lnSpc>
            </a:pPr>
            <a:r>
              <a:rPr sz="28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将包好的标本拿到阳光下去晾晒，每隔一段时间换一次草纸</a:t>
            </a:r>
            <a:endParaRPr lang="zh-CN" altLang="en-US"/>
          </a:p>
        </p:txBody>
      </p:sp>
      <p:pic>
        <p:nvPicPr>
          <p:cNvPr id="1107" name="image 1107"/>
          <p:cNvPicPr>
            <a:picLocks noChangeAspect="1"/>
          </p:cNvPicPr>
          <p:nvPr/>
        </p:nvPicPr>
        <p:blipFill>
          <a:blip r:embed="rId1107">
                </a:blip>
          <a:srcRect/>
          <a:stretch>
            <a:fillRect/>
          </a:stretch>
        </p:blipFill>
        <p:spPr>
          <a:xfrm rot="0" flipV="0" flipH="0">
            <a:off x="11379200" y="5492750"/>
            <a:ext cx="1625600" cy="1625600"/>
          </a:xfrm>
          <a:prstGeom prst="rect">
            <a:avLst/>
          </a:prstGeom>
        </p:spPr>
      </p:pic>
      <p:sp>
        <p:nvSpPr>
          <p:cNvPr id="1108" name="Object 1108"/>
          <p:cNvSpPr txBox="1"/>
          <p:nvPr/>
        </p:nvSpPr>
        <p:spPr>
          <a:xfrm>
            <a:off x="9825681" y="8082905"/>
            <a:ext cx="4732636" cy="673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400" i="0" b="0" spc="77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晾晒</a:t>
            </a:r>
            <a:endParaRPr lang="zh-CN" altLang="en-US"/>
          </a:p>
        </p:txBody>
      </p:sp>
      <p:pic>
        <p:nvPicPr>
          <p:cNvPr id="1109" name="image 1109"/>
          <p:cNvPicPr>
            <a:picLocks noChangeAspect="1"/>
          </p:cNvPicPr>
          <p:nvPr/>
        </p:nvPicPr>
        <p:blipFill>
          <a:blip r:embed="rId1109">
                </a:blip>
          <a:srcRect/>
          <a:stretch>
            <a:fillRect/>
          </a:stretch>
        </p:blipFill>
        <p:spPr>
          <a:xfrm rot="0" flipV="0" flipH="0">
            <a:off x="15849600" y="4413250"/>
            <a:ext cx="6604000" cy="7454900"/>
          </a:xfrm>
          <a:prstGeom prst="rect">
            <a:avLst/>
          </a:prstGeom>
        </p:spPr>
      </p:pic>
      <p:sp>
        <p:nvSpPr>
          <p:cNvPr id="11010" name="Object 11010"/>
          <p:cNvSpPr txBox="1"/>
          <p:nvPr/>
        </p:nvSpPr>
        <p:spPr>
          <a:xfrm>
            <a:off x="16408400" y="8989610"/>
            <a:ext cx="5486399" cy="1041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25000"/>
              </a:lnSpc>
            </a:pPr>
            <a:r>
              <a:rPr sz="28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标本完全干燥后，将标本固定在草纸上，并贴上标签</a:t>
            </a:r>
            <a:endParaRPr lang="zh-CN" altLang="en-US"/>
          </a:p>
        </p:txBody>
      </p:sp>
      <p:pic>
        <p:nvPicPr>
          <p:cNvPr id="11011" name="image 11011"/>
          <p:cNvPicPr>
            <a:picLocks noChangeAspect="1"/>
          </p:cNvPicPr>
          <p:nvPr/>
        </p:nvPicPr>
        <p:blipFill>
          <a:blip r:embed="rId11011">
                </a:blip>
          <a:srcRect l="8089" r="8089"/>
          <a:stretch>
            <a:fillRect/>
          </a:stretch>
        </p:blipFill>
        <p:spPr>
          <a:xfrm rot="0" flipV="0" flipH="0">
            <a:off x="18497550" y="5403850"/>
            <a:ext cx="1308100" cy="1828800"/>
          </a:xfrm>
          <a:prstGeom prst="rect">
            <a:avLst/>
          </a:prstGeom>
        </p:spPr>
      </p:pic>
      <p:sp>
        <p:nvSpPr>
          <p:cNvPr id="11012" name="Object 11012"/>
          <p:cNvSpPr txBox="1"/>
          <p:nvPr/>
        </p:nvSpPr>
        <p:spPr>
          <a:xfrm>
            <a:off x="16706591" y="8034770"/>
            <a:ext cx="4890017" cy="673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400" i="0" b="0" spc="77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固定</a:t>
            </a:r>
            <a:endParaRPr lang="zh-CN" altLang="en-US"/>
          </a:p>
        </p:txBody>
      </p:sp>
      <p:pic>
        <p:nvPicPr>
          <p:cNvPr id="11013" name="image 11013"/>
          <p:cNvPicPr>
            <a:picLocks noChangeAspect="1"/>
          </p:cNvPicPr>
          <p:nvPr/>
        </p:nvPicPr>
        <p:blipFill>
          <a:blip r:embed="rId11013">
                </a:blip>
          <a:srcRect/>
          <a:stretch>
            <a:fillRect/>
          </a:stretch>
        </p:blipFill>
        <p:spPr>
          <a:xfrm rot="0" flipV="0" flipH="0">
            <a:off x="11849100" y="2273300"/>
            <a:ext cx="698500" cy="292100"/>
          </a:xfrm>
          <a:prstGeom prst="rect">
            <a:avLst/>
          </a:prstGeom>
        </p:spPr>
      </p:pic>
      <p:sp>
        <p:nvSpPr>
          <p:cNvPr id="11014" name="Object 11014"/>
          <p:cNvSpPr txBox="1"/>
          <p:nvPr/>
        </p:nvSpPr>
        <p:spPr>
          <a:xfrm>
            <a:off x="6121540" y="756417"/>
            <a:ext cx="12141199" cy="1358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23333"/>
              </a:lnSpc>
            </a:pPr>
            <a:r>
              <a:rPr sz="7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植物标本的制作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1" name="image 1201"/>
          <p:cNvPicPr>
            <a:picLocks noChangeAspect="1"/>
          </p:cNvPicPr>
          <p:nvPr/>
        </p:nvPicPr>
        <p:blipFill>
          <a:blip r:embed="rId1201">
                </a:blip>
          <a:srcRect/>
          <a:stretch>
            <a:fillRect/>
          </a:stretch>
        </p:blipFill>
        <p:spPr>
          <a:xfrm rot="0" flipV="0" flipH="0">
            <a:off x="13563600" y="-88900"/>
            <a:ext cx="9664700" cy="13855700"/>
          </a:xfrm>
          <a:prstGeom prst="rect">
            <a:avLst/>
          </a:prstGeom>
        </p:spPr>
      </p:pic>
      <p:pic>
        <p:nvPicPr>
          <p:cNvPr id="1202" name="image 1202"/>
          <p:cNvPicPr>
            <a:picLocks noChangeAspect="1"/>
          </p:cNvPicPr>
          <p:nvPr/>
        </p:nvPicPr>
        <p:blipFill>
          <a:blip r:embed="rId1202">
                </a:blip>
          <a:srcRect/>
          <a:stretch>
            <a:fillRect/>
          </a:stretch>
        </p:blipFill>
        <p:spPr>
          <a:xfrm rot="0" flipV="0" flipH="0">
            <a:off x="2133600" y="10045700"/>
            <a:ext cx="304800" cy="381000"/>
          </a:xfrm>
          <a:prstGeom prst="rect">
            <a:avLst/>
          </a:prstGeom>
        </p:spPr>
      </p:pic>
      <p:sp>
        <p:nvSpPr>
          <p:cNvPr id="1203" name="Object 1203"/>
          <p:cNvSpPr txBox="1"/>
          <p:nvPr/>
        </p:nvSpPr>
        <p:spPr>
          <a:xfrm>
            <a:off x="2650753" y="9787074"/>
            <a:ext cx="4318000" cy="660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3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搬动</a:t>
            </a:r>
            <a:endParaRPr lang="zh-CN" altLang="en-US"/>
          </a:p>
        </p:txBody>
      </p:sp>
      <p:sp>
        <p:nvSpPr>
          <p:cNvPr id="1204" name="Object 1204"/>
          <p:cNvSpPr txBox="1"/>
          <p:nvPr/>
        </p:nvSpPr>
        <p:spPr>
          <a:xfrm>
            <a:off x="2650753" y="10659110"/>
            <a:ext cx="6794500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8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防止细菌生长，不要经常搬动</a:t>
            </a:r>
            <a:endParaRPr lang="zh-CN" altLang="en-US"/>
          </a:p>
        </p:txBody>
      </p:sp>
      <p:pic>
        <p:nvPicPr>
          <p:cNvPr id="1205" name="image 1205"/>
          <p:cNvPicPr>
            <a:picLocks noChangeAspect="1"/>
          </p:cNvPicPr>
          <p:nvPr/>
        </p:nvPicPr>
        <p:blipFill>
          <a:blip r:embed="rId1205">
                </a:blip>
          <a:srcRect/>
          <a:stretch>
            <a:fillRect/>
          </a:stretch>
        </p:blipFill>
        <p:spPr>
          <a:xfrm rot="0" flipV="0" flipH="0">
            <a:off x="2133600" y="7734300"/>
            <a:ext cx="304800" cy="381000"/>
          </a:xfrm>
          <a:prstGeom prst="rect">
            <a:avLst/>
          </a:prstGeom>
        </p:spPr>
      </p:pic>
      <p:sp>
        <p:nvSpPr>
          <p:cNvPr id="1206" name="Object 1206"/>
          <p:cNvSpPr txBox="1"/>
          <p:nvPr/>
        </p:nvSpPr>
        <p:spPr>
          <a:xfrm>
            <a:off x="2650753" y="8373110"/>
            <a:ext cx="7442200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8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保存时间不宜过长，防止细菌滋生。</a:t>
            </a:r>
            <a:endParaRPr lang="zh-CN" altLang="en-US"/>
          </a:p>
        </p:txBody>
      </p:sp>
      <p:sp>
        <p:nvSpPr>
          <p:cNvPr id="1207" name="Object 1207"/>
          <p:cNvSpPr txBox="1"/>
          <p:nvPr/>
        </p:nvSpPr>
        <p:spPr>
          <a:xfrm>
            <a:off x="2650753" y="7459827"/>
            <a:ext cx="6527800" cy="660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3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低温</a:t>
            </a:r>
            <a:endParaRPr lang="zh-CN" altLang="en-US"/>
          </a:p>
        </p:txBody>
      </p:sp>
      <p:pic>
        <p:nvPicPr>
          <p:cNvPr id="1208" name="image 1208"/>
          <p:cNvPicPr>
            <a:picLocks noChangeAspect="1"/>
          </p:cNvPicPr>
          <p:nvPr/>
        </p:nvPicPr>
        <p:blipFill>
          <a:blip r:embed="rId1208">
                </a:blip>
          <a:srcRect/>
          <a:stretch>
            <a:fillRect/>
          </a:stretch>
        </p:blipFill>
        <p:spPr>
          <a:xfrm rot="0" flipV="0" flipH="0">
            <a:off x="2159000" y="5537200"/>
            <a:ext cx="304800" cy="381000"/>
          </a:xfrm>
          <a:prstGeom prst="rect">
            <a:avLst/>
          </a:prstGeom>
        </p:spPr>
      </p:pic>
      <p:sp>
        <p:nvSpPr>
          <p:cNvPr id="1209" name="Object 1209"/>
          <p:cNvSpPr txBox="1"/>
          <p:nvPr/>
        </p:nvSpPr>
        <p:spPr>
          <a:xfrm>
            <a:off x="2650753" y="5271855"/>
            <a:ext cx="4318000" cy="660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3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避光</a:t>
            </a:r>
            <a:endParaRPr lang="zh-CN" altLang="en-US"/>
          </a:p>
        </p:txBody>
      </p:sp>
      <p:sp>
        <p:nvSpPr>
          <p:cNvPr id="12010" name="Object 12010"/>
          <p:cNvSpPr txBox="1"/>
          <p:nvPr/>
        </p:nvSpPr>
        <p:spPr>
          <a:xfrm>
            <a:off x="2650753" y="6176010"/>
            <a:ext cx="7442200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8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阳光直射，标本易变色，失去原色</a:t>
            </a:r>
            <a:endParaRPr lang="zh-CN" altLang="en-US"/>
          </a:p>
        </p:txBody>
      </p:sp>
      <p:pic>
        <p:nvPicPr>
          <p:cNvPr id="12011" name="image 12011"/>
          <p:cNvPicPr>
            <a:picLocks noChangeAspect="1"/>
          </p:cNvPicPr>
          <p:nvPr/>
        </p:nvPicPr>
        <p:blipFill>
          <a:blip r:embed="rId12011">
                </a:blip>
          <a:srcRect/>
          <a:stretch>
            <a:fillRect/>
          </a:stretch>
        </p:blipFill>
        <p:spPr>
          <a:xfrm rot="0" flipV="0" flipH="0">
            <a:off x="2171700" y="3913996"/>
            <a:ext cx="698500" cy="292100"/>
          </a:xfrm>
          <a:prstGeom prst="rect">
            <a:avLst/>
          </a:prstGeom>
        </p:spPr>
      </p:pic>
      <p:sp>
        <p:nvSpPr>
          <p:cNvPr id="12012" name="Object 12012"/>
          <p:cNvSpPr txBox="1"/>
          <p:nvPr/>
        </p:nvSpPr>
        <p:spPr>
          <a:xfrm>
            <a:off x="2070100" y="1770327"/>
            <a:ext cx="7112000" cy="1358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7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标本保存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Object 1301"/>
          <p:cNvSpPr txBox="1"/>
          <p:nvPr/>
        </p:nvSpPr>
        <p:spPr>
          <a:xfrm>
            <a:off x="12771056" y="6781800"/>
            <a:ext cx="7670906" cy="1943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42500"/>
              </a:lnSpc>
            </a:pPr>
            <a:r>
              <a:rPr sz="30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这次实验我体会到实验的必要性，很多在实验过程中学到的知识，在课堂上无法学习到的</a:t>
            </a:r>
            <a:endParaRPr lang="zh-CN" altLang="en-US"/>
          </a:p>
        </p:txBody>
      </p:sp>
      <p:sp>
        <p:nvSpPr>
          <p:cNvPr id="1302" name="Object 1302"/>
          <p:cNvSpPr txBox="1"/>
          <p:nvPr/>
        </p:nvSpPr>
        <p:spPr>
          <a:xfrm>
            <a:off x="12771056" y="5187566"/>
            <a:ext cx="6985000" cy="1409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7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实验总结</a:t>
            </a:r>
            <a:endParaRPr lang="zh-CN" altLang="en-US"/>
          </a:p>
        </p:txBody>
      </p:sp>
      <p:pic>
        <p:nvPicPr>
          <p:cNvPr id="1303" name="image 1303"/>
          <p:cNvPicPr>
            <a:picLocks noChangeAspect="1"/>
          </p:cNvPicPr>
          <p:nvPr/>
        </p:nvPicPr>
        <p:blipFill>
          <a:blip r:embed="rId1303">
                </a:blip>
          <a:srcRect/>
          <a:stretch>
            <a:fillRect/>
          </a:stretch>
        </p:blipFill>
        <p:spPr>
          <a:xfrm rot="0" flipV="0" flipH="0">
            <a:off x="11099798" y="4954318"/>
            <a:ext cx="165100" cy="3547391"/>
          </a:xfrm>
          <a:prstGeom prst="rect">
            <a:avLst/>
          </a:prstGeom>
        </p:spPr>
      </p:pic>
      <p:sp>
        <p:nvSpPr>
          <p:cNvPr id="1304" name="Object 1304"/>
          <p:cNvSpPr txBox="1"/>
          <p:nvPr/>
        </p:nvSpPr>
        <p:spPr>
          <a:xfrm>
            <a:off x="5324552" y="4327714"/>
            <a:ext cx="5927646" cy="4648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1666"/>
              </a:lnSpc>
            </a:pPr>
            <a:r>
              <a:rPr sz="300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04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1" name="image 1401"/>
          <p:cNvPicPr>
            <a:picLocks noChangeAspect="1"/>
          </p:cNvPicPr>
          <p:nvPr/>
        </p:nvPicPr>
        <p:blipFill>
          <a:blip r:embed="rId1401">
                </a:blip>
          <a:srcRect/>
          <a:stretch>
            <a:fillRect/>
          </a:stretch>
        </p:blipFill>
        <p:spPr>
          <a:xfrm rot="0" flipV="0" flipH="0">
            <a:off x="12280900" y="1168400"/>
            <a:ext cx="11023600" cy="11099800"/>
          </a:xfrm>
          <a:prstGeom prst="rect">
            <a:avLst/>
          </a:prstGeom>
        </p:spPr>
      </p:pic>
      <p:sp>
        <p:nvSpPr>
          <p:cNvPr id="1402" name="Object 1402"/>
          <p:cNvSpPr txBox="1"/>
          <p:nvPr/>
        </p:nvSpPr>
        <p:spPr>
          <a:xfrm>
            <a:off x="2057400" y="9589769"/>
            <a:ext cx="8851900" cy="1270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49166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我们一共制作了10个标本，放在实验室供下一届学生参考。</a:t>
            </a:r>
            <a:endParaRPr lang="zh-CN" altLang="en-US"/>
          </a:p>
        </p:txBody>
      </p:sp>
      <p:pic>
        <p:nvPicPr>
          <p:cNvPr id="1403" name="image 1403"/>
          <p:cNvPicPr>
            <a:picLocks noChangeAspect="1"/>
          </p:cNvPicPr>
          <p:nvPr/>
        </p:nvPicPr>
        <p:blipFill>
          <a:blip r:embed="rId1403">
                </a:blip>
          <a:srcRect/>
          <a:stretch>
            <a:fillRect/>
          </a:stretch>
        </p:blipFill>
        <p:spPr>
          <a:xfrm rot="0" flipV="0" flipH="0">
            <a:off x="2133600" y="8636000"/>
            <a:ext cx="3581400" cy="584200"/>
          </a:xfrm>
          <a:prstGeom prst="rect">
            <a:avLst/>
          </a:prstGeom>
        </p:spPr>
      </p:pic>
      <p:sp>
        <p:nvSpPr>
          <p:cNvPr id="1404" name="Object 1404"/>
          <p:cNvSpPr txBox="1"/>
          <p:nvPr/>
        </p:nvSpPr>
        <p:spPr>
          <a:xfrm>
            <a:off x="2209800" y="8628358"/>
            <a:ext cx="4178300" cy="533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  完成标本</a:t>
            </a:r>
            <a:endParaRPr lang="zh-CN" altLang="en-US"/>
          </a:p>
        </p:txBody>
      </p:sp>
      <p:sp>
        <p:nvSpPr>
          <p:cNvPr id="1405" name="Object 1405"/>
          <p:cNvSpPr txBox="1"/>
          <p:nvPr/>
        </p:nvSpPr>
        <p:spPr>
          <a:xfrm>
            <a:off x="2057400" y="5919469"/>
            <a:ext cx="8851900" cy="1270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49166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认识了丰富的植株，了解他们的植物特性，与课堂知识交叉验证</a:t>
            </a:r>
            <a:endParaRPr lang="zh-CN" altLang="en-US"/>
          </a:p>
        </p:txBody>
      </p:sp>
      <p:pic>
        <p:nvPicPr>
          <p:cNvPr id="1406" name="image 1406"/>
          <p:cNvPicPr>
            <a:picLocks noChangeAspect="1"/>
          </p:cNvPicPr>
          <p:nvPr/>
        </p:nvPicPr>
        <p:blipFill>
          <a:blip r:embed="rId1406">
                </a:blip>
          <a:srcRect/>
          <a:stretch>
            <a:fillRect/>
          </a:stretch>
        </p:blipFill>
        <p:spPr>
          <a:xfrm rot="0" flipV="0" flipH="0">
            <a:off x="2133600" y="5029200"/>
            <a:ext cx="3581400" cy="584200"/>
          </a:xfrm>
          <a:prstGeom prst="rect">
            <a:avLst/>
          </a:prstGeom>
        </p:spPr>
      </p:pic>
      <p:sp>
        <p:nvSpPr>
          <p:cNvPr id="1407" name="Object 1407"/>
          <p:cNvSpPr txBox="1"/>
          <p:nvPr/>
        </p:nvSpPr>
        <p:spPr>
          <a:xfrm>
            <a:off x="2209800" y="4991626"/>
            <a:ext cx="4178300" cy="533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  加强认识</a:t>
            </a:r>
            <a:endParaRPr lang="zh-CN" altLang="en-US"/>
          </a:p>
        </p:txBody>
      </p:sp>
      <p:pic>
        <p:nvPicPr>
          <p:cNvPr id="1408" name="image 1408"/>
          <p:cNvPicPr>
            <a:picLocks noChangeAspect="1"/>
          </p:cNvPicPr>
          <p:nvPr/>
        </p:nvPicPr>
        <p:blipFill>
          <a:blip r:embed="rId1408">
                </a:blip>
          <a:srcRect/>
          <a:stretch>
            <a:fillRect/>
          </a:stretch>
        </p:blipFill>
        <p:spPr>
          <a:xfrm rot="0" flipV="0" flipH="0">
            <a:off x="2133600" y="3902595"/>
            <a:ext cx="698500" cy="292100"/>
          </a:xfrm>
          <a:prstGeom prst="rect">
            <a:avLst/>
          </a:prstGeom>
        </p:spPr>
      </p:pic>
      <p:sp>
        <p:nvSpPr>
          <p:cNvPr id="1409" name="Object 1409"/>
          <p:cNvSpPr txBox="1"/>
          <p:nvPr/>
        </p:nvSpPr>
        <p:spPr>
          <a:xfrm>
            <a:off x="2032000" y="1708663"/>
            <a:ext cx="7023100" cy="1358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7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实践感受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0D32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1" name="image 1501"/>
          <p:cNvPicPr>
            <a:picLocks noChangeAspect="1"/>
          </p:cNvPicPr>
          <p:nvPr/>
        </p:nvPicPr>
        <p:blipFill>
          <a:blip r:embed="rId1501">
            <a:alphaModFix amt="50000"/>
          </a:blip>
          <a:srcRect/>
          <a:stretch>
            <a:fillRect/>
          </a:stretch>
        </p:blipFill>
        <p:spPr>
          <a:xfrm rot="0" flipV="0" flipH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1502" name="image 1502"/>
          <p:cNvPicPr>
            <a:picLocks noChangeAspect="1"/>
          </p:cNvPicPr>
          <p:nvPr/>
        </p:nvPicPr>
        <p:blipFill>
          <a:blip r:embed="rId1502">
                </a:blip>
          <a:srcRect/>
          <a:stretch>
            <a:fillRect/>
          </a:stretch>
        </p:blipFill>
        <p:spPr>
          <a:xfrm rot="0" flipV="0" flipH="0">
            <a:off x="6762102" y="8229600"/>
            <a:ext cx="10271016" cy="736600"/>
          </a:xfrm>
          <a:prstGeom prst="rect">
            <a:avLst/>
          </a:prstGeom>
        </p:spPr>
      </p:pic>
      <p:sp>
        <p:nvSpPr>
          <p:cNvPr id="1503" name="Object 1503"/>
          <p:cNvSpPr txBox="1"/>
          <p:nvPr/>
        </p:nvSpPr>
        <p:spPr>
          <a:xfrm>
            <a:off x="6468360" y="8261350"/>
            <a:ext cx="10858500" cy="520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23333"/>
              </a:lnSpc>
            </a:pPr>
            <a:r>
              <a:rPr sz="2800" i="0" b="0" spc="448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实验分工：高小定/收集材料    高晓定/制作标本</a:t>
            </a:r>
            <a:endParaRPr lang="zh-CN" altLang="en-US"/>
          </a:p>
        </p:txBody>
      </p:sp>
      <p:sp>
        <p:nvSpPr>
          <p:cNvPr id="1504" name="Object 1504"/>
          <p:cNvSpPr txBox="1"/>
          <p:nvPr/>
        </p:nvSpPr>
        <p:spPr>
          <a:xfrm>
            <a:off x="2729920" y="4513976"/>
            <a:ext cx="18542000" cy="22733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83333"/>
              </a:lnSpc>
            </a:pPr>
            <a:r>
              <a:rPr sz="17940" i="0" b="0" spc="3295" dirty="0" smtClean="0" lang="zh-CN">
                <a:solidFill>
                  <a:srgbClr val="FFFFFF"/>
                </a:solidFill>
                <a:latin typeface="OPPOSans-B"/>
                <a:ea typeface="OPPOSans-B"/>
              </a:rPr>
              <a:t>谢谢观看</a:t>
            </a:r>
            <a:endParaRPr lang="zh-CN" altLang="en-US"/>
          </a:p>
        </p:txBody>
      </p:sp>
      <p:sp>
        <p:nvSpPr>
          <p:cNvPr id="1505" name="Object 1505"/>
          <p:cNvSpPr txBox="1"/>
          <p:nvPr/>
        </p:nvSpPr>
        <p:spPr>
          <a:xfrm>
            <a:off x="3987220" y="7140138"/>
            <a:ext cx="16027400" cy="660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23333"/>
              </a:lnSpc>
            </a:pPr>
            <a:r>
              <a:rPr sz="3500" i="0" b="0" spc="5000" dirty="0" smtClean="0" lang="zh-CN">
                <a:solidFill>
                  <a:srgbClr val="FFFFFF"/>
                </a:solidFill>
                <a:latin typeface="OPPOSans-B"/>
                <a:ea typeface="OPPOSans-B"/>
              </a:rPr>
              <a:t>THANK YOU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Object 201"/>
          <p:cNvSpPr txBox="1"/>
          <p:nvPr/>
        </p:nvSpPr>
        <p:spPr>
          <a:xfrm>
            <a:off x="12090400" y="2762250"/>
            <a:ext cx="2489200" cy="10668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83333"/>
              </a:lnSpc>
            </a:pPr>
            <a:r>
              <a:rPr sz="8400" i="0" b="0" dirty="0" smtClean="0" lang="zh-CN">
                <a:solidFill>
                  <a:srgbClr val="CCE198"/>
                </a:solidFill>
                <a:latin typeface="OPPOSans-R"/>
                <a:ea typeface="OPPOSans-R"/>
              </a:rPr>
              <a:t>01</a:t>
            </a:r>
            <a:endParaRPr lang="zh-CN" altLang="en-US"/>
          </a:p>
        </p:txBody>
      </p:sp>
      <p:sp>
        <p:nvSpPr>
          <p:cNvPr id="202" name="Object 202"/>
          <p:cNvSpPr txBox="1"/>
          <p:nvPr/>
        </p:nvSpPr>
        <p:spPr>
          <a:xfrm>
            <a:off x="13788827" y="2770710"/>
            <a:ext cx="4889500" cy="901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48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实验目的</a:t>
            </a:r>
            <a:endParaRPr lang="zh-CN" altLang="en-US"/>
          </a:p>
        </p:txBody>
      </p:sp>
      <p:sp>
        <p:nvSpPr>
          <p:cNvPr id="203" name="Object 203"/>
          <p:cNvSpPr txBox="1"/>
          <p:nvPr/>
        </p:nvSpPr>
        <p:spPr>
          <a:xfrm>
            <a:off x="13788827" y="3633038"/>
            <a:ext cx="6413499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输入详细说明文字输入详细说明文字</a:t>
            </a:r>
            <a:endParaRPr lang="zh-CN" altLang="en-US"/>
          </a:p>
        </p:txBody>
      </p:sp>
      <p:sp>
        <p:nvSpPr>
          <p:cNvPr id="204" name="Object 204"/>
          <p:cNvSpPr txBox="1"/>
          <p:nvPr/>
        </p:nvSpPr>
        <p:spPr>
          <a:xfrm>
            <a:off x="12090400" y="5099050"/>
            <a:ext cx="2540000" cy="10668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83333"/>
              </a:lnSpc>
            </a:pPr>
            <a:r>
              <a:rPr sz="8400" i="0" b="0" dirty="0" smtClean="0" lang="zh-CN">
                <a:solidFill>
                  <a:srgbClr val="CCE198"/>
                </a:solidFill>
                <a:latin typeface="OPPOSans-R"/>
                <a:ea typeface="OPPOSans-R"/>
              </a:rPr>
              <a:t>02</a:t>
            </a:r>
            <a:endParaRPr lang="zh-CN" altLang="en-US"/>
          </a:p>
        </p:txBody>
      </p:sp>
      <p:sp>
        <p:nvSpPr>
          <p:cNvPr id="205" name="Object 205"/>
          <p:cNvSpPr txBox="1"/>
          <p:nvPr/>
        </p:nvSpPr>
        <p:spPr>
          <a:xfrm>
            <a:off x="13788827" y="5957138"/>
            <a:ext cx="6413499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输入详细说明文字输入详细说明文字</a:t>
            </a:r>
            <a:endParaRPr lang="zh-CN" altLang="en-US"/>
          </a:p>
        </p:txBody>
      </p:sp>
      <p:sp>
        <p:nvSpPr>
          <p:cNvPr id="206" name="Object 206"/>
          <p:cNvSpPr txBox="1"/>
          <p:nvPr/>
        </p:nvSpPr>
        <p:spPr>
          <a:xfrm>
            <a:off x="13788827" y="5107510"/>
            <a:ext cx="5549900" cy="901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48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实验内容</a:t>
            </a:r>
            <a:endParaRPr lang="zh-CN" altLang="en-US"/>
          </a:p>
        </p:txBody>
      </p:sp>
      <p:sp>
        <p:nvSpPr>
          <p:cNvPr id="207" name="Object 207"/>
          <p:cNvSpPr txBox="1"/>
          <p:nvPr/>
        </p:nvSpPr>
        <p:spPr>
          <a:xfrm>
            <a:off x="12090400" y="7423150"/>
            <a:ext cx="2514600" cy="10668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83333"/>
              </a:lnSpc>
            </a:pPr>
            <a:r>
              <a:rPr sz="8400" i="0" b="0" dirty="0" smtClean="0" lang="zh-CN">
                <a:solidFill>
                  <a:srgbClr val="CCE198"/>
                </a:solidFill>
                <a:latin typeface="OPPOSans-R"/>
                <a:ea typeface="OPPOSans-R"/>
              </a:rPr>
              <a:t>03</a:t>
            </a:r>
            <a:endParaRPr lang="zh-CN" altLang="en-US"/>
          </a:p>
        </p:txBody>
      </p:sp>
      <p:sp>
        <p:nvSpPr>
          <p:cNvPr id="208" name="Object 208"/>
          <p:cNvSpPr txBox="1"/>
          <p:nvPr/>
        </p:nvSpPr>
        <p:spPr>
          <a:xfrm>
            <a:off x="13788827" y="8332038"/>
            <a:ext cx="6413499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输入详细说明文字输入详细说明文字</a:t>
            </a:r>
            <a:endParaRPr lang="zh-CN" altLang="en-US"/>
          </a:p>
        </p:txBody>
      </p:sp>
      <p:sp>
        <p:nvSpPr>
          <p:cNvPr id="209" name="Object 209"/>
          <p:cNvSpPr txBox="1"/>
          <p:nvPr/>
        </p:nvSpPr>
        <p:spPr>
          <a:xfrm>
            <a:off x="13788827" y="7418910"/>
            <a:ext cx="5410200" cy="901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48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实验方法</a:t>
            </a:r>
            <a:endParaRPr lang="zh-CN" altLang="en-US"/>
          </a:p>
        </p:txBody>
      </p:sp>
      <p:sp>
        <p:nvSpPr>
          <p:cNvPr id="2010" name="Object 2010"/>
          <p:cNvSpPr txBox="1"/>
          <p:nvPr/>
        </p:nvSpPr>
        <p:spPr>
          <a:xfrm>
            <a:off x="12090400" y="9734550"/>
            <a:ext cx="2489200" cy="10668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83333"/>
              </a:lnSpc>
            </a:pPr>
            <a:r>
              <a:rPr sz="8400" i="0" b="0" dirty="0" smtClean="0" lang="zh-CN">
                <a:solidFill>
                  <a:srgbClr val="CCE198"/>
                </a:solidFill>
                <a:latin typeface="OPPOSans-R"/>
                <a:ea typeface="OPPOSans-R"/>
              </a:rPr>
              <a:t>04</a:t>
            </a:r>
            <a:endParaRPr lang="zh-CN" altLang="en-US"/>
          </a:p>
        </p:txBody>
      </p:sp>
      <p:sp>
        <p:nvSpPr>
          <p:cNvPr id="2011" name="Object 2011"/>
          <p:cNvSpPr txBox="1"/>
          <p:nvPr/>
        </p:nvSpPr>
        <p:spPr>
          <a:xfrm>
            <a:off x="13788827" y="10643438"/>
            <a:ext cx="6413499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输入详细说明文字输入详细说明文字</a:t>
            </a:r>
            <a:endParaRPr lang="zh-CN" altLang="en-US"/>
          </a:p>
        </p:txBody>
      </p:sp>
      <p:sp>
        <p:nvSpPr>
          <p:cNvPr id="2012" name="Object 2012"/>
          <p:cNvSpPr txBox="1"/>
          <p:nvPr/>
        </p:nvSpPr>
        <p:spPr>
          <a:xfrm>
            <a:off x="13788827" y="9743010"/>
            <a:ext cx="5410200" cy="901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48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实验总结</a:t>
            </a:r>
            <a:endParaRPr lang="zh-CN" altLang="en-US"/>
          </a:p>
        </p:txBody>
      </p:sp>
      <p:pic>
        <p:nvPicPr>
          <p:cNvPr id="2013" name="image 2013"/>
          <p:cNvPicPr>
            <a:picLocks noChangeAspect="1"/>
          </p:cNvPicPr>
          <p:nvPr/>
        </p:nvPicPr>
        <p:blipFill>
          <a:blip r:embed="rId2013">
                </a:blip>
          <a:srcRect/>
          <a:stretch>
            <a:fillRect/>
          </a:stretch>
        </p:blipFill>
        <p:spPr>
          <a:xfrm rot="-10800000" flipV="1" flipH="0">
            <a:off x="4098683" y="2895697"/>
            <a:ext cx="391329" cy="935786"/>
          </a:xfrm>
          <a:prstGeom prst="rect">
            <a:avLst/>
          </a:prstGeom>
        </p:spPr>
      </p:pic>
      <p:sp>
        <p:nvSpPr>
          <p:cNvPr id="2014" name="Object 2014"/>
          <p:cNvSpPr txBox="1"/>
          <p:nvPr/>
        </p:nvSpPr>
        <p:spPr>
          <a:xfrm rot="5400000">
            <a:off x="998538" y="6404731"/>
            <a:ext cx="9080500" cy="1651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08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CONTENTS 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Object 301"/>
          <p:cNvSpPr txBox="1"/>
          <p:nvPr/>
        </p:nvSpPr>
        <p:spPr>
          <a:xfrm>
            <a:off x="12771056" y="6781800"/>
            <a:ext cx="7670906" cy="1295399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42500"/>
              </a:lnSpc>
            </a:pPr>
            <a:r>
              <a:rPr sz="30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为了巩固知识，给我们更直观的印象，老师带领我们做了这场标本实验</a:t>
            </a:r>
            <a:endParaRPr lang="zh-CN" altLang="en-US"/>
          </a:p>
        </p:txBody>
      </p:sp>
      <p:sp>
        <p:nvSpPr>
          <p:cNvPr id="302" name="Object 302"/>
          <p:cNvSpPr txBox="1"/>
          <p:nvPr/>
        </p:nvSpPr>
        <p:spPr>
          <a:xfrm>
            <a:off x="12771056" y="5187566"/>
            <a:ext cx="6985000" cy="1409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7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实验目的</a:t>
            </a:r>
            <a:endParaRPr lang="zh-CN" altLang="en-US"/>
          </a:p>
        </p:txBody>
      </p:sp>
      <p:pic>
        <p:nvPicPr>
          <p:cNvPr id="303" name="image 303"/>
          <p:cNvPicPr>
            <a:picLocks noChangeAspect="1"/>
          </p:cNvPicPr>
          <p:nvPr/>
        </p:nvPicPr>
        <p:blipFill>
          <a:blip r:embed="rId303">
                </a:blip>
          <a:srcRect/>
          <a:stretch>
            <a:fillRect/>
          </a:stretch>
        </p:blipFill>
        <p:spPr>
          <a:xfrm rot="0" flipV="0" flipH="0">
            <a:off x="11099798" y="4954318"/>
            <a:ext cx="165100" cy="3547391"/>
          </a:xfrm>
          <a:prstGeom prst="rect">
            <a:avLst/>
          </a:prstGeom>
        </p:spPr>
      </p:pic>
      <p:sp>
        <p:nvSpPr>
          <p:cNvPr id="304" name="Object 304"/>
          <p:cNvSpPr txBox="1"/>
          <p:nvPr/>
        </p:nvSpPr>
        <p:spPr>
          <a:xfrm>
            <a:off x="5324552" y="4327714"/>
            <a:ext cx="5927646" cy="4648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1666"/>
              </a:lnSpc>
            </a:pPr>
            <a:r>
              <a:rPr sz="300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01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image 401"/>
          <p:cNvPicPr>
            <a:picLocks noChangeAspect="1"/>
          </p:cNvPicPr>
          <p:nvPr/>
        </p:nvPicPr>
        <p:blipFill>
          <a:blip r:embed="rId401">
                </a:blip>
          <a:srcRect/>
          <a:stretch>
            <a:fillRect/>
          </a:stretch>
        </p:blipFill>
        <p:spPr>
          <a:xfrm rot="0" flipV="0" flipH="0">
            <a:off x="-127000" y="-76200"/>
            <a:ext cx="7035800" cy="13843000"/>
          </a:xfrm>
          <a:prstGeom prst="rect">
            <a:avLst/>
          </a:prstGeom>
        </p:spPr>
      </p:pic>
      <p:sp>
        <p:nvSpPr>
          <p:cNvPr id="402" name="Object 402"/>
          <p:cNvSpPr txBox="1"/>
          <p:nvPr/>
        </p:nvSpPr>
        <p:spPr>
          <a:xfrm>
            <a:off x="8293100" y="4424680"/>
            <a:ext cx="13843000" cy="7340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82500"/>
              </a:lnSpc>
            </a:pPr>
            <a:r>
              <a:rPr sz="3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1、巩固知识：</a:t>
            </a:r>
            <a:r>
              <a:rPr sz="32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通过实习，认识更多的植物，对课堂上所学的知识巩固加深印象。</a:t>
            </a:r>
            <a:endParaRPr lang="zh-CN" altLang="en-US" sz="3200"/>
          </a:p>
          <a:p>
            <a:pPr algn="l">
              <a:lnSpc>
                <a:spcPct val="182500"/>
              </a:lnSpc>
            </a:pPr>
            <a:p>
              <a:pPr algn="l">
                <a:br>
                  <a:rPr lang="en-US" altLang="zh-CN" dirty="0"/>
                </a:br>
              </a:pPr>
              <a:endParaRPr lang="zh-CN" altLang="en-US" dirty="0" sz="3200"/>
            </a:p>
            <a:r>
              <a:rPr sz="3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2、实地考察：</a:t>
            </a:r>
            <a:r>
              <a:rPr sz="32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注重理论联系实际的教学方式，实地实习考察。</a:t>
            </a:r>
            <a:endParaRPr lang="zh-CN" altLang="en-US" sz="3200"/>
          </a:p>
          <a:p>
            <a:pPr algn="l">
              <a:lnSpc>
                <a:spcPct val="182500"/>
              </a:lnSpc>
            </a:pPr>
            <a:p>
              <a:pPr algn="l">
                <a:br>
                  <a:rPr lang="en-US" altLang="zh-CN" dirty="0"/>
                </a:br>
              </a:pPr>
              <a:endParaRPr lang="zh-CN" altLang="en-US" dirty="0" sz="3200"/>
            </a:p>
            <a:r>
              <a:rPr sz="3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3、标本制作：</a:t>
            </a:r>
            <a:r>
              <a:rPr sz="32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在实习过程中，老师可以对标本的采集、制作进行实地教学，提高学生制作标本的能力。</a:t>
            </a:r>
            <a:endParaRPr lang="zh-CN" altLang="en-US" sz="3200"/>
          </a:p>
          <a:p>
            <a:pPr algn="l">
              <a:lnSpc>
                <a:spcPct val="182500"/>
              </a:lnSpc>
            </a:pPr>
            <a:p>
              <a:pPr algn="l">
                <a:br>
                  <a:rPr lang="en-US" altLang="zh-CN" dirty="0"/>
                </a:br>
              </a:pPr>
              <a:endParaRPr lang="zh-CN" altLang="en-US" dirty="0" sz="3200"/>
            </a:p>
            <a:r>
              <a:rPr sz="3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4、加深理解：</a:t>
            </a:r>
            <a:r>
              <a:rPr sz="32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老师对更多植物的特性、性状进行解析，对相似植物进行对比分析，加深学生理解。</a:t>
            </a:r>
            <a:endParaRPr lang="zh-CN" altLang="en-US" sz="3200"/>
          </a:p>
          <a:p>
            <a:pPr algn="l">
              <a:lnSpc>
                <a:spcPct val="182500"/>
              </a:lnSpc>
            </a:pPr>
            <a:p>
              <a:pPr algn="l">
                <a:br>
                  <a:rPr lang="en-US" altLang="zh-CN" dirty="0"/>
                </a:br>
              </a:pPr>
              <a:endParaRPr lang="zh-CN" altLang="en-US" dirty="0" sz="3200"/>
            </a:p>
            <a:r>
              <a:rPr sz="3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5、丰富知识：</a:t>
            </a:r>
            <a:r>
              <a:rPr sz="32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了解更多植物的产地以及生活</a:t>
            </a:r>
            <a:endParaRPr lang="zh-CN" altLang="en-US"/>
          </a:p>
        </p:txBody>
      </p:sp>
      <p:pic>
        <p:nvPicPr>
          <p:cNvPr id="404" name="image 404"/>
          <p:cNvPicPr>
            <a:picLocks noChangeAspect="1"/>
          </p:cNvPicPr>
          <p:nvPr/>
        </p:nvPicPr>
        <p:blipFill>
          <a:blip r:embed="rId404">
                </a:blip>
          <a:srcRect/>
          <a:stretch>
            <a:fillRect/>
          </a:stretch>
        </p:blipFill>
        <p:spPr>
          <a:xfrm rot="0" flipV="0" flipH="0">
            <a:off x="8382000" y="3352800"/>
            <a:ext cx="698500" cy="292100"/>
          </a:xfrm>
          <a:prstGeom prst="rect">
            <a:avLst/>
          </a:prstGeom>
        </p:spPr>
      </p:pic>
      <p:sp>
        <p:nvSpPr>
          <p:cNvPr id="405" name="Object 405"/>
          <p:cNvSpPr txBox="1"/>
          <p:nvPr/>
        </p:nvSpPr>
        <p:spPr>
          <a:xfrm>
            <a:off x="8280400" y="1779431"/>
            <a:ext cx="6794500" cy="1358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7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实验目的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Object 501"/>
          <p:cNvSpPr txBox="1"/>
          <p:nvPr/>
        </p:nvSpPr>
        <p:spPr>
          <a:xfrm>
            <a:off x="1788060" y="10586720"/>
            <a:ext cx="5968999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30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通过实习锻炼野外工作能力</a:t>
            </a:r>
            <a:endParaRPr lang="zh-CN" altLang="en-US"/>
          </a:p>
        </p:txBody>
      </p:sp>
      <p:sp>
        <p:nvSpPr>
          <p:cNvPr id="502" name="Object 502"/>
          <p:cNvSpPr txBox="1"/>
          <p:nvPr/>
        </p:nvSpPr>
        <p:spPr>
          <a:xfrm>
            <a:off x="3070760" y="9632242"/>
            <a:ext cx="3403600" cy="736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800" i="0" b="0" spc="50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工作</a:t>
            </a:r>
            <a:endParaRPr lang="zh-CN" altLang="en-US"/>
          </a:p>
        </p:txBody>
      </p:sp>
      <p:pic>
        <p:nvPicPr>
          <p:cNvPr id="503" name="image 503"/>
          <p:cNvPicPr>
            <a:picLocks noChangeAspect="1"/>
          </p:cNvPicPr>
          <p:nvPr/>
        </p:nvPicPr>
        <p:blipFill>
          <a:blip r:embed="rId503">
                </a:blip>
          <a:srcRect/>
          <a:stretch>
            <a:fillRect/>
          </a:stretch>
        </p:blipFill>
        <p:spPr>
          <a:xfrm rot="0" flipV="0" flipH="0">
            <a:off x="1700737" y="4538834"/>
            <a:ext cx="6143646" cy="4638331"/>
          </a:xfrm>
          <a:prstGeom prst="rect">
            <a:avLst/>
          </a:prstGeom>
        </p:spPr>
      </p:pic>
      <p:sp>
        <p:nvSpPr>
          <p:cNvPr id="504" name="Object 504"/>
          <p:cNvSpPr txBox="1"/>
          <p:nvPr/>
        </p:nvSpPr>
        <p:spPr>
          <a:xfrm>
            <a:off x="16925620" y="10586720"/>
            <a:ext cx="5359400" cy="1219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34166"/>
              </a:lnSpc>
            </a:pPr>
            <a:r>
              <a:rPr sz="30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通过实习可以接触大自然，了解植物多样性</a:t>
            </a:r>
            <a:endParaRPr lang="zh-CN" altLang="en-US"/>
          </a:p>
        </p:txBody>
      </p:sp>
      <p:sp>
        <p:nvSpPr>
          <p:cNvPr id="505" name="Object 505"/>
          <p:cNvSpPr txBox="1"/>
          <p:nvPr/>
        </p:nvSpPr>
        <p:spPr>
          <a:xfrm>
            <a:off x="17452670" y="9632242"/>
            <a:ext cx="4305300" cy="736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800" i="0" b="0" spc="50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自然</a:t>
            </a:r>
            <a:endParaRPr lang="zh-CN" altLang="en-US"/>
          </a:p>
        </p:txBody>
      </p:sp>
      <p:pic>
        <p:nvPicPr>
          <p:cNvPr id="506" name="image 506"/>
          <p:cNvPicPr>
            <a:picLocks noChangeAspect="1"/>
          </p:cNvPicPr>
          <p:nvPr/>
        </p:nvPicPr>
        <p:blipFill>
          <a:blip r:embed="rId506">
                </a:blip>
          <a:srcRect/>
          <a:stretch>
            <a:fillRect/>
          </a:stretch>
        </p:blipFill>
        <p:spPr>
          <a:xfrm rot="0" flipV="0" flipH="0">
            <a:off x="16527377" y="4538834"/>
            <a:ext cx="6155885" cy="4638331"/>
          </a:xfrm>
          <a:prstGeom prst="rect">
            <a:avLst/>
          </a:prstGeom>
        </p:spPr>
      </p:pic>
      <p:sp>
        <p:nvSpPr>
          <p:cNvPr id="507" name="Object 507"/>
          <p:cNvSpPr txBox="1"/>
          <p:nvPr/>
        </p:nvSpPr>
        <p:spPr>
          <a:xfrm>
            <a:off x="8547100" y="10586720"/>
            <a:ext cx="7302500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30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加深学生对课堂知识的了解及巩固</a:t>
            </a:r>
            <a:endParaRPr lang="zh-CN" altLang="en-US"/>
          </a:p>
        </p:txBody>
      </p:sp>
      <p:sp>
        <p:nvSpPr>
          <p:cNvPr id="508" name="Object 508"/>
          <p:cNvSpPr txBox="1"/>
          <p:nvPr/>
        </p:nvSpPr>
        <p:spPr>
          <a:xfrm>
            <a:off x="9645650" y="9632242"/>
            <a:ext cx="5105400" cy="736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800" i="0" b="0" spc="50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知识</a:t>
            </a:r>
            <a:endParaRPr lang="zh-CN" altLang="en-US"/>
          </a:p>
        </p:txBody>
      </p:sp>
      <p:pic>
        <p:nvPicPr>
          <p:cNvPr id="509" name="image 509"/>
          <p:cNvPicPr>
            <a:picLocks noChangeAspect="1"/>
          </p:cNvPicPr>
          <p:nvPr/>
        </p:nvPicPr>
        <p:blipFill>
          <a:blip r:embed="rId509">
                </a:blip>
          <a:srcRect/>
          <a:stretch>
            <a:fillRect/>
          </a:stretch>
        </p:blipFill>
        <p:spPr>
          <a:xfrm rot="0" flipV="0" flipH="0">
            <a:off x="8141109" y="4538834"/>
            <a:ext cx="8089542" cy="4638331"/>
          </a:xfrm>
          <a:prstGeom prst="rect">
            <a:avLst/>
          </a:prstGeom>
        </p:spPr>
      </p:pic>
      <p:sp>
        <p:nvSpPr>
          <p:cNvPr id="5010" name="Object 5010"/>
          <p:cNvSpPr txBox="1"/>
          <p:nvPr/>
        </p:nvSpPr>
        <p:spPr>
          <a:xfrm>
            <a:off x="7218892" y="770687"/>
            <a:ext cx="9944100" cy="1358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23333"/>
              </a:lnSpc>
            </a:pPr>
            <a:r>
              <a:rPr sz="7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实验意义</a:t>
            </a:r>
            <a:endParaRPr lang="zh-CN" altLang="en-US"/>
          </a:p>
        </p:txBody>
      </p:sp>
      <p:pic>
        <p:nvPicPr>
          <p:cNvPr id="5011" name="image 5011"/>
          <p:cNvPicPr>
            <a:picLocks noChangeAspect="1"/>
          </p:cNvPicPr>
          <p:nvPr/>
        </p:nvPicPr>
        <p:blipFill>
          <a:blip r:embed="rId5011">
                </a:blip>
          <a:srcRect/>
          <a:stretch>
            <a:fillRect/>
          </a:stretch>
        </p:blipFill>
        <p:spPr>
          <a:xfrm rot="0" flipV="0" flipH="0">
            <a:off x="11849100" y="2273300"/>
            <a:ext cx="698500" cy="292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Object 601"/>
          <p:cNvSpPr txBox="1"/>
          <p:nvPr/>
        </p:nvSpPr>
        <p:spPr>
          <a:xfrm>
            <a:off x="12771056" y="6781800"/>
            <a:ext cx="7670906" cy="1295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42500"/>
              </a:lnSpc>
            </a:pPr>
            <a:r>
              <a:rPr sz="30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在植物园中，老师传授植物学知识，告诉我们制作标本的注意点</a:t>
            </a:r>
            <a:endParaRPr lang="zh-CN" altLang="en-US"/>
          </a:p>
        </p:txBody>
      </p:sp>
      <p:sp>
        <p:nvSpPr>
          <p:cNvPr id="602" name="Object 602"/>
          <p:cNvSpPr txBox="1"/>
          <p:nvPr/>
        </p:nvSpPr>
        <p:spPr>
          <a:xfrm>
            <a:off x="12771056" y="5187566"/>
            <a:ext cx="6985000" cy="1409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7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实验内容</a:t>
            </a:r>
            <a:endParaRPr lang="zh-CN" altLang="en-US"/>
          </a:p>
        </p:txBody>
      </p:sp>
      <p:pic>
        <p:nvPicPr>
          <p:cNvPr id="603" name="image 603"/>
          <p:cNvPicPr>
            <a:picLocks noChangeAspect="1"/>
          </p:cNvPicPr>
          <p:nvPr/>
        </p:nvPicPr>
        <p:blipFill>
          <a:blip r:embed="rId603">
                </a:blip>
          <a:srcRect/>
          <a:stretch>
            <a:fillRect/>
          </a:stretch>
        </p:blipFill>
        <p:spPr>
          <a:xfrm rot="0" flipV="0" flipH="0">
            <a:off x="11099798" y="4954318"/>
            <a:ext cx="165100" cy="3547391"/>
          </a:xfrm>
          <a:prstGeom prst="rect">
            <a:avLst/>
          </a:prstGeom>
        </p:spPr>
      </p:pic>
      <p:sp>
        <p:nvSpPr>
          <p:cNvPr id="604" name="Object 604"/>
          <p:cNvSpPr txBox="1"/>
          <p:nvPr/>
        </p:nvSpPr>
        <p:spPr>
          <a:xfrm>
            <a:off x="5324552" y="4327714"/>
            <a:ext cx="5927646" cy="4648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1666"/>
              </a:lnSpc>
            </a:pPr>
            <a:r>
              <a:rPr sz="300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02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Object 701"/>
          <p:cNvSpPr txBox="1"/>
          <p:nvPr/>
        </p:nvSpPr>
        <p:spPr>
          <a:xfrm>
            <a:off x="2240359" y="8638875"/>
            <a:ext cx="3619500" cy="1523999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19166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输入详细的说明文字输入详细的说明文字输入详细的说明文字</a:t>
            </a:r>
            <a:endParaRPr lang="zh-CN" altLang="en-US"/>
          </a:p>
        </p:txBody>
      </p:sp>
      <p:sp>
        <p:nvSpPr>
          <p:cNvPr id="702" name="Object 702"/>
          <p:cNvSpPr txBox="1"/>
          <p:nvPr/>
        </p:nvSpPr>
        <p:spPr>
          <a:xfrm>
            <a:off x="2235835" y="6721492"/>
            <a:ext cx="3619500" cy="1473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33333"/>
              </a:lnSpc>
            </a:pPr>
            <a:r>
              <a:rPr sz="35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地点</a:t>
            </a:r>
            <a:endParaRPr lang="zh-CN" altLang="en-US" sz="3500"/>
          </a:p>
          <a:p>
            <a:pPr algn="ctr">
              <a:lnSpc>
                <a:spcPct val="133333"/>
              </a:lnSpc>
            </a:pPr>
            <a:p>
              <a:pPr algn="ctr">
                <a:br>
                  <a:rPr lang="en-US" altLang="zh-CN" dirty="0"/>
                </a:br>
              </a:pPr>
              <a:endParaRPr lang="zh-CN" altLang="en-US" dirty="0" sz="3500"/>
            </a:p>
            <a:r>
              <a:rPr sz="3500" i="0" b="1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稿定大学植物园</a:t>
            </a:r>
            <a:endParaRPr lang="zh-CN" altLang="en-US"/>
          </a:p>
        </p:txBody>
      </p:sp>
      <p:pic>
        <p:nvPicPr>
          <p:cNvPr id="704" name="image 704"/>
          <p:cNvPicPr>
            <a:picLocks noChangeAspect="1"/>
          </p:cNvPicPr>
          <p:nvPr/>
        </p:nvPicPr>
        <p:blipFill>
          <a:blip r:embed="rId704">
                </a:blip>
          <a:srcRect/>
          <a:stretch>
            <a:fillRect/>
          </a:stretch>
        </p:blipFill>
        <p:spPr>
          <a:xfrm rot="0" flipV="0" flipH="0">
            <a:off x="3340100" y="4762500"/>
            <a:ext cx="1397000" cy="1397000"/>
          </a:xfrm>
          <a:prstGeom prst="rect">
            <a:avLst/>
          </a:prstGeom>
        </p:spPr>
      </p:pic>
      <p:pic>
        <p:nvPicPr>
          <p:cNvPr id="705" name="image 705"/>
          <p:cNvPicPr>
            <a:picLocks noChangeAspect="1"/>
          </p:cNvPicPr>
          <p:nvPr/>
        </p:nvPicPr>
        <p:blipFill>
          <a:blip r:embed="rId705">
                </a:blip>
          <a:srcRect l="12328" r="12328"/>
          <a:stretch>
            <a:fillRect/>
          </a:stretch>
        </p:blipFill>
        <p:spPr>
          <a:xfrm rot="0" flipV="0" flipH="0">
            <a:off x="3670300" y="5003800"/>
            <a:ext cx="698500" cy="927100"/>
          </a:xfrm>
          <a:prstGeom prst="rect">
            <a:avLst/>
          </a:prstGeom>
        </p:spPr>
      </p:pic>
      <p:sp>
        <p:nvSpPr>
          <p:cNvPr id="706" name="Object 706"/>
          <p:cNvSpPr txBox="1"/>
          <p:nvPr/>
        </p:nvSpPr>
        <p:spPr>
          <a:xfrm>
            <a:off x="7142559" y="8638875"/>
            <a:ext cx="3619500" cy="1523999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19166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输入详细的说明文字输入详细的说明文字输入详细的说明文字</a:t>
            </a:r>
            <a:endParaRPr lang="zh-CN" altLang="en-US"/>
          </a:p>
        </p:txBody>
      </p:sp>
      <p:sp>
        <p:nvSpPr>
          <p:cNvPr id="707" name="Object 707"/>
          <p:cNvSpPr txBox="1"/>
          <p:nvPr/>
        </p:nvSpPr>
        <p:spPr>
          <a:xfrm>
            <a:off x="6917690" y="6746892"/>
            <a:ext cx="4076700" cy="1473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33333"/>
              </a:lnSpc>
            </a:pPr>
            <a:r>
              <a:rPr sz="35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工具</a:t>
            </a:r>
            <a:endParaRPr lang="zh-CN" altLang="en-US" sz="3500"/>
          </a:p>
          <a:p>
            <a:pPr algn="ctr">
              <a:lnSpc>
                <a:spcPct val="133333"/>
              </a:lnSpc>
            </a:pPr>
            <a:p>
              <a:pPr algn="ctr">
                <a:br>
                  <a:rPr lang="en-US" altLang="zh-CN" dirty="0"/>
                </a:br>
              </a:pPr>
              <a:endParaRPr lang="zh-CN" altLang="en-US" dirty="0" sz="3500"/>
            </a:p>
            <a:r>
              <a:rPr sz="3500" i="0" b="1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小刀、记录本、笔</a:t>
            </a:r>
            <a:endParaRPr lang="zh-CN" altLang="en-US"/>
          </a:p>
        </p:txBody>
      </p:sp>
      <p:pic>
        <p:nvPicPr>
          <p:cNvPr id="709" name="image 709"/>
          <p:cNvPicPr>
            <a:picLocks noChangeAspect="1"/>
          </p:cNvPicPr>
          <p:nvPr/>
        </p:nvPicPr>
        <p:blipFill>
          <a:blip r:embed="rId709">
                </a:blip>
          <a:srcRect/>
          <a:stretch>
            <a:fillRect/>
          </a:stretch>
        </p:blipFill>
        <p:spPr>
          <a:xfrm rot="0" flipV="0" flipH="0">
            <a:off x="8255000" y="4762500"/>
            <a:ext cx="1397000" cy="1397000"/>
          </a:xfrm>
          <a:prstGeom prst="rect">
            <a:avLst/>
          </a:prstGeom>
        </p:spPr>
      </p:pic>
      <p:pic>
        <p:nvPicPr>
          <p:cNvPr id="7010" name="image 7010"/>
          <p:cNvPicPr>
            <a:picLocks noChangeAspect="1"/>
          </p:cNvPicPr>
          <p:nvPr/>
        </p:nvPicPr>
        <p:blipFill>
          <a:blip r:embed="rId7010">
                </a:blip>
          <a:srcRect l="2739" r="2739"/>
          <a:stretch>
            <a:fillRect/>
          </a:stretch>
        </p:blipFill>
        <p:spPr>
          <a:xfrm rot="0" flipV="0" flipH="0">
            <a:off x="8521700" y="5041900"/>
            <a:ext cx="876300" cy="927100"/>
          </a:xfrm>
          <a:prstGeom prst="rect">
            <a:avLst/>
          </a:prstGeom>
        </p:spPr>
      </p:pic>
      <p:sp>
        <p:nvSpPr>
          <p:cNvPr id="7011" name="Object 7011"/>
          <p:cNvSpPr txBox="1"/>
          <p:nvPr/>
        </p:nvSpPr>
        <p:spPr>
          <a:xfrm>
            <a:off x="12463859" y="8638875"/>
            <a:ext cx="3619500" cy="1523999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19166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输入详细的说明文字输入详细的说明文字输入详细的说明文字</a:t>
            </a:r>
            <a:endParaRPr lang="zh-CN" altLang="en-US"/>
          </a:p>
        </p:txBody>
      </p:sp>
      <p:sp>
        <p:nvSpPr>
          <p:cNvPr id="7012" name="Object 7012"/>
          <p:cNvSpPr txBox="1"/>
          <p:nvPr/>
        </p:nvSpPr>
        <p:spPr>
          <a:xfrm>
            <a:off x="12012295" y="6721492"/>
            <a:ext cx="4533900" cy="1473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33333"/>
              </a:lnSpc>
            </a:pPr>
            <a:r>
              <a:rPr sz="35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材料</a:t>
            </a:r>
            <a:endParaRPr lang="zh-CN" altLang="en-US" sz="3500"/>
          </a:p>
          <a:p>
            <a:pPr algn="ctr">
              <a:lnSpc>
                <a:spcPct val="133333"/>
              </a:lnSpc>
            </a:pPr>
            <a:p>
              <a:pPr algn="ctr">
                <a:br>
                  <a:rPr lang="en-US" altLang="zh-CN" dirty="0"/>
                </a:br>
              </a:pPr>
              <a:endParaRPr lang="zh-CN" altLang="en-US" dirty="0" sz="3500"/>
            </a:p>
            <a:r>
              <a:rPr sz="3500" i="0" b="1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标签、草纸、报纸等</a:t>
            </a:r>
            <a:endParaRPr lang="zh-CN" altLang="en-US"/>
          </a:p>
        </p:txBody>
      </p:sp>
      <p:pic>
        <p:nvPicPr>
          <p:cNvPr id="7014" name="image 7014"/>
          <p:cNvPicPr>
            <a:picLocks noChangeAspect="1"/>
          </p:cNvPicPr>
          <p:nvPr/>
        </p:nvPicPr>
        <p:blipFill>
          <a:blip r:embed="rId7014">
                </a:blip>
          <a:srcRect/>
          <a:stretch>
            <a:fillRect/>
          </a:stretch>
        </p:blipFill>
        <p:spPr>
          <a:xfrm rot="0" flipV="0" flipH="0">
            <a:off x="13576300" y="4762500"/>
            <a:ext cx="1397000" cy="1397000"/>
          </a:xfrm>
          <a:prstGeom prst="rect">
            <a:avLst/>
          </a:prstGeom>
        </p:spPr>
      </p:pic>
      <p:pic>
        <p:nvPicPr>
          <p:cNvPr id="7015" name="image 7015"/>
          <p:cNvPicPr>
            <a:picLocks noChangeAspect="1"/>
          </p:cNvPicPr>
          <p:nvPr/>
        </p:nvPicPr>
        <p:blipFill>
          <a:blip r:embed="rId7015">
                </a:blip>
          <a:srcRect l="10958" r="10958"/>
          <a:stretch>
            <a:fillRect/>
          </a:stretch>
        </p:blipFill>
        <p:spPr>
          <a:xfrm rot="0" flipV="0" flipH="0">
            <a:off x="13855700" y="5041900"/>
            <a:ext cx="723900" cy="927100"/>
          </a:xfrm>
          <a:prstGeom prst="rect">
            <a:avLst/>
          </a:prstGeom>
        </p:spPr>
      </p:pic>
      <p:sp>
        <p:nvSpPr>
          <p:cNvPr id="7016" name="Object 7016"/>
          <p:cNvSpPr txBox="1"/>
          <p:nvPr/>
        </p:nvSpPr>
        <p:spPr>
          <a:xfrm>
            <a:off x="17988359" y="8638875"/>
            <a:ext cx="3619500" cy="1523999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19166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输入详细的说明文字输入详细的说明文字输入详细的说明文字</a:t>
            </a:r>
            <a:endParaRPr lang="zh-CN" altLang="en-US"/>
          </a:p>
        </p:txBody>
      </p:sp>
      <p:sp>
        <p:nvSpPr>
          <p:cNvPr id="7017" name="Object 7017"/>
          <p:cNvSpPr txBox="1"/>
          <p:nvPr/>
        </p:nvSpPr>
        <p:spPr>
          <a:xfrm>
            <a:off x="17549495" y="6721492"/>
            <a:ext cx="4533900" cy="1473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33333"/>
              </a:lnSpc>
            </a:pPr>
            <a:r>
              <a:rPr sz="3500" i="0" b="0" dirty="0" smtClean="0" lang="zh-CN">
                <a:solidFill>
                  <a:srgbClr val="171717"/>
                </a:solidFill>
                <a:latin typeface="OPPOSans-R"/>
                <a:ea typeface="OPPOSans-R"/>
              </a:rPr>
              <a:t>任务</a:t>
            </a:r>
            <a:endParaRPr lang="zh-CN" altLang="en-US" sz="3500"/>
          </a:p>
          <a:p>
            <a:pPr algn="ctr">
              <a:lnSpc>
                <a:spcPct val="133333"/>
              </a:lnSpc>
            </a:pPr>
            <a:p>
              <a:pPr algn="ctr">
                <a:br>
                  <a:rPr lang="en-US" altLang="zh-CN" dirty="0"/>
                </a:br>
              </a:pPr>
              <a:endParaRPr lang="zh-CN" altLang="en-US" dirty="0" sz="3500"/>
            </a:p>
            <a:r>
              <a:rPr sz="3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辨析种类，制作标本</a:t>
            </a:r>
            <a:endParaRPr lang="zh-CN" altLang="en-US"/>
          </a:p>
        </p:txBody>
      </p:sp>
      <p:pic>
        <p:nvPicPr>
          <p:cNvPr id="7019" name="image 7019"/>
          <p:cNvPicPr>
            <a:picLocks noChangeAspect="1"/>
          </p:cNvPicPr>
          <p:nvPr/>
        </p:nvPicPr>
        <p:blipFill>
          <a:blip r:embed="rId7019">
                </a:blip>
          <a:srcRect/>
          <a:stretch>
            <a:fillRect/>
          </a:stretch>
        </p:blipFill>
        <p:spPr>
          <a:xfrm rot="0" flipV="0" flipH="0">
            <a:off x="19100800" y="4762500"/>
            <a:ext cx="1397000" cy="1397000"/>
          </a:xfrm>
          <a:prstGeom prst="rect">
            <a:avLst/>
          </a:prstGeom>
        </p:spPr>
      </p:pic>
      <p:pic>
        <p:nvPicPr>
          <p:cNvPr id="7020" name="image 7020"/>
          <p:cNvPicPr>
            <a:picLocks noChangeAspect="1"/>
          </p:cNvPicPr>
          <p:nvPr/>
        </p:nvPicPr>
        <p:blipFill>
          <a:blip r:embed="rId7020">
                </a:blip>
          <a:srcRect l="14492" r="14492"/>
          <a:stretch>
            <a:fillRect/>
          </a:stretch>
        </p:blipFill>
        <p:spPr>
          <a:xfrm rot="0" flipV="0" flipH="0">
            <a:off x="19481800" y="5029200"/>
            <a:ext cx="622300" cy="876300"/>
          </a:xfrm>
          <a:prstGeom prst="rect">
            <a:avLst/>
          </a:prstGeom>
        </p:spPr>
      </p:pic>
      <p:sp>
        <p:nvSpPr>
          <p:cNvPr id="7021" name="Object 7021"/>
          <p:cNvSpPr txBox="1"/>
          <p:nvPr/>
        </p:nvSpPr>
        <p:spPr>
          <a:xfrm>
            <a:off x="7937500" y="752271"/>
            <a:ext cx="8521700" cy="1358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23333"/>
              </a:lnSpc>
            </a:pPr>
            <a:r>
              <a:rPr sz="7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操作步骤</a:t>
            </a:r>
            <a:endParaRPr lang="zh-CN" altLang="en-US"/>
          </a:p>
        </p:txBody>
      </p:sp>
      <p:pic>
        <p:nvPicPr>
          <p:cNvPr id="7022" name="image 7022"/>
          <p:cNvPicPr>
            <a:picLocks noChangeAspect="1"/>
          </p:cNvPicPr>
          <p:nvPr/>
        </p:nvPicPr>
        <p:blipFill>
          <a:blip r:embed="rId7022">
                </a:blip>
          <a:srcRect/>
          <a:stretch>
            <a:fillRect/>
          </a:stretch>
        </p:blipFill>
        <p:spPr>
          <a:xfrm rot="0" flipV="0" flipH="0">
            <a:off x="11849100" y="2273300"/>
            <a:ext cx="698500" cy="292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1" name="image 801"/>
          <p:cNvPicPr>
            <a:picLocks noChangeAspect="1"/>
          </p:cNvPicPr>
          <p:nvPr/>
        </p:nvPicPr>
        <p:blipFill>
          <a:blip r:embed="rId801">
                </a:blip>
          <a:srcRect/>
          <a:stretch>
            <a:fillRect/>
          </a:stretch>
        </p:blipFill>
        <p:spPr>
          <a:xfrm rot="0" flipV="0" flipH="0">
            <a:off x="12319000" y="4114800"/>
            <a:ext cx="5118100" cy="7569200"/>
          </a:xfrm>
          <a:prstGeom prst="rect">
            <a:avLst/>
          </a:prstGeom>
        </p:spPr>
      </p:pic>
      <p:sp>
        <p:nvSpPr>
          <p:cNvPr id="802" name="Object 802"/>
          <p:cNvSpPr txBox="1"/>
          <p:nvPr/>
        </p:nvSpPr>
        <p:spPr>
          <a:xfrm>
            <a:off x="18089496" y="8015287"/>
            <a:ext cx="4508500" cy="3276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4166"/>
              </a:lnSpc>
            </a:pPr>
            <a:r>
              <a:rPr sz="3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交流</a:t>
            </a:r>
            <a:endParaRPr lang="zh-CN" altLang="en-US" sz="3500"/>
          </a:p>
          <a:p>
            <a:pPr algn="l">
              <a:lnSpc>
                <a:spcPct val="124166"/>
              </a:lnSpc>
            </a:pPr>
            <a:p>
              <a:pPr algn="l">
                <a:br>
                  <a:rPr lang="en-US" altLang="zh-CN" dirty="0"/>
                </a:br>
              </a:pPr>
              <a:endParaRPr lang="zh-CN" altLang="en-US" dirty="0" sz="3500"/>
            </a:p>
            <a:p>
              <a:pPr algn="l">
                <a:br>
                  <a:rPr lang="en-US" altLang="zh-CN" dirty="0"/>
                </a:br>
              </a:pPr>
              <a:endParaRPr lang="zh-CN" altLang="en-US" dirty="0" sz="2800"/>
            </a:p>
            <a:endParaRPr lang="zh-CN" altLang="en-US" sz="2800"/>
          </a:p>
          <a:p>
            <a:pPr algn="l">
              <a:lnSpc>
                <a:spcPct val="124166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同学之间互相学习交流，发表对各种植物特点的理解、看法</a:t>
            </a:r>
            <a:endParaRPr lang="zh-CN" altLang="en-US"/>
          </a:p>
        </p:txBody>
      </p:sp>
      <p:pic>
        <p:nvPicPr>
          <p:cNvPr id="804" name="image 804"/>
          <p:cNvPicPr>
            <a:picLocks noChangeAspect="1"/>
          </p:cNvPicPr>
          <p:nvPr/>
        </p:nvPicPr>
        <p:blipFill>
          <a:blip r:embed="rId804">
                </a:blip>
          <a:srcRect/>
          <a:stretch>
            <a:fillRect/>
          </a:stretch>
        </p:blipFill>
        <p:spPr>
          <a:xfrm rot="0" flipV="0" flipH="0">
            <a:off x="17911696" y="8166100"/>
            <a:ext cx="88900" cy="444500"/>
          </a:xfrm>
          <a:prstGeom prst="rect">
            <a:avLst/>
          </a:prstGeom>
        </p:spPr>
      </p:pic>
      <p:pic>
        <p:nvPicPr>
          <p:cNvPr id="805" name="image 805"/>
          <p:cNvPicPr>
            <a:picLocks noChangeAspect="1"/>
          </p:cNvPicPr>
          <p:nvPr/>
        </p:nvPicPr>
        <p:blipFill>
          <a:blip r:embed="rId805">
                </a:blip>
          <a:srcRect/>
          <a:stretch>
            <a:fillRect/>
          </a:stretch>
        </p:blipFill>
        <p:spPr>
          <a:xfrm rot="0" flipV="0" flipH="0">
            <a:off x="7073900" y="4114800"/>
            <a:ext cx="5118100" cy="7569200"/>
          </a:xfrm>
          <a:prstGeom prst="rect">
            <a:avLst/>
          </a:prstGeom>
        </p:spPr>
      </p:pic>
      <p:sp>
        <p:nvSpPr>
          <p:cNvPr id="806" name="Object 806"/>
          <p:cNvSpPr txBox="1"/>
          <p:nvPr/>
        </p:nvSpPr>
        <p:spPr>
          <a:xfrm>
            <a:off x="1851504" y="4383087"/>
            <a:ext cx="4483100" cy="39243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r">
              <a:lnSpc>
                <a:spcPct val="124166"/>
              </a:lnSpc>
            </a:pPr>
            <a:r>
              <a:rPr sz="3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讲解</a:t>
            </a:r>
            <a:endParaRPr lang="zh-CN" altLang="en-US" sz="3500"/>
          </a:p>
          <a:p>
            <a:pPr algn="r">
              <a:lnSpc>
                <a:spcPct val="124166"/>
              </a:lnSpc>
            </a:pPr>
            <a:p>
              <a:pPr algn="r">
                <a:br>
                  <a:rPr lang="en-US" altLang="zh-CN" dirty="0"/>
                </a:br>
              </a:pPr>
              <a:endParaRPr lang="zh-CN" altLang="en-US" dirty="0" sz="3500"/>
            </a:p>
            <a:p>
              <a:pPr algn="r">
                <a:br>
                  <a:rPr lang="en-US" altLang="zh-CN" dirty="0"/>
                </a:br>
              </a:pPr>
              <a:endParaRPr lang="zh-CN" altLang="en-US" dirty="0" sz="2800"/>
            </a:p>
            <a:endParaRPr lang="zh-CN" altLang="en-US" sz="2800"/>
          </a:p>
          <a:p>
            <a:pPr algn="r">
              <a:lnSpc>
                <a:spcPct val="124166"/>
              </a:lnSpc>
            </a:pPr>
            <a:r>
              <a:rPr sz="28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老师一路上帮我们讲解各种植物的种名，还教我们如何选择合适的种类来制作标本</a:t>
            </a:r>
            <a:endParaRPr lang="zh-CN" altLang="en-US"/>
          </a:p>
        </p:txBody>
      </p:sp>
      <p:pic>
        <p:nvPicPr>
          <p:cNvPr id="808" name="image 808"/>
          <p:cNvPicPr>
            <a:picLocks noChangeAspect="1"/>
          </p:cNvPicPr>
          <p:nvPr/>
        </p:nvPicPr>
        <p:blipFill>
          <a:blip r:embed="rId808">
                </a:blip>
          <a:srcRect/>
          <a:stretch>
            <a:fillRect/>
          </a:stretch>
        </p:blipFill>
        <p:spPr>
          <a:xfrm rot="0" flipV="0" flipH="0">
            <a:off x="6388100" y="4533900"/>
            <a:ext cx="88900" cy="444500"/>
          </a:xfrm>
          <a:prstGeom prst="rect">
            <a:avLst/>
          </a:prstGeom>
        </p:spPr>
      </p:pic>
      <p:pic>
        <p:nvPicPr>
          <p:cNvPr id="809" name="image 809"/>
          <p:cNvPicPr>
            <a:picLocks noChangeAspect="1"/>
          </p:cNvPicPr>
          <p:nvPr/>
        </p:nvPicPr>
        <p:blipFill>
          <a:blip r:embed="rId809">
                </a:blip>
          <a:srcRect/>
          <a:stretch>
            <a:fillRect/>
          </a:stretch>
        </p:blipFill>
        <p:spPr>
          <a:xfrm rot="0" flipV="0" flipH="0">
            <a:off x="11849100" y="2273300"/>
            <a:ext cx="698500" cy="292100"/>
          </a:xfrm>
          <a:prstGeom prst="rect">
            <a:avLst/>
          </a:prstGeom>
        </p:spPr>
      </p:pic>
      <p:sp>
        <p:nvSpPr>
          <p:cNvPr id="8010" name="Object 8010"/>
          <p:cNvSpPr txBox="1"/>
          <p:nvPr/>
        </p:nvSpPr>
        <p:spPr>
          <a:xfrm>
            <a:off x="7968528" y="731361"/>
            <a:ext cx="8445500" cy="1358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23333"/>
              </a:lnSpc>
            </a:pPr>
            <a:r>
              <a:rPr sz="72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实验过程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Object 901"/>
          <p:cNvSpPr txBox="1"/>
          <p:nvPr/>
        </p:nvSpPr>
        <p:spPr>
          <a:xfrm>
            <a:off x="12771056" y="6781800"/>
            <a:ext cx="7670906" cy="1295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42500"/>
              </a:lnSpc>
            </a:pPr>
            <a:r>
              <a:rPr sz="3000" i="0" b="0" dirty="0" smtClean="0" lang="zh-CN">
                <a:solidFill>
                  <a:srgbClr val="737373"/>
                </a:solidFill>
                <a:latin typeface="OPPOSans-R"/>
                <a:ea typeface="OPPOSans-R"/>
              </a:rPr>
              <a:t>主要是采集标本，用草纸吸水，再让太阳晒干，挂标签保存。</a:t>
            </a:r>
            <a:endParaRPr lang="zh-CN" altLang="en-US"/>
          </a:p>
        </p:txBody>
      </p:sp>
      <p:sp>
        <p:nvSpPr>
          <p:cNvPr id="902" name="Object 902"/>
          <p:cNvSpPr txBox="1"/>
          <p:nvPr/>
        </p:nvSpPr>
        <p:spPr>
          <a:xfrm>
            <a:off x="12771056" y="5187566"/>
            <a:ext cx="6985000" cy="1409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3333"/>
              </a:lnSpc>
            </a:pPr>
            <a:r>
              <a:rPr sz="75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实验方法</a:t>
            </a:r>
            <a:endParaRPr lang="zh-CN" altLang="en-US"/>
          </a:p>
        </p:txBody>
      </p:sp>
      <p:pic>
        <p:nvPicPr>
          <p:cNvPr id="903" name="image 903"/>
          <p:cNvPicPr>
            <a:picLocks noChangeAspect="1"/>
          </p:cNvPicPr>
          <p:nvPr/>
        </p:nvPicPr>
        <p:blipFill>
          <a:blip r:embed="rId903">
                </a:blip>
          <a:srcRect/>
          <a:stretch>
            <a:fillRect/>
          </a:stretch>
        </p:blipFill>
        <p:spPr>
          <a:xfrm rot="0" flipV="0" flipH="0">
            <a:off x="11099798" y="4954318"/>
            <a:ext cx="165100" cy="3547391"/>
          </a:xfrm>
          <a:prstGeom prst="rect">
            <a:avLst/>
          </a:prstGeom>
        </p:spPr>
      </p:pic>
      <p:sp>
        <p:nvSpPr>
          <p:cNvPr id="904" name="Object 904"/>
          <p:cNvSpPr txBox="1"/>
          <p:nvPr/>
        </p:nvSpPr>
        <p:spPr>
          <a:xfrm>
            <a:off x="5324552" y="4327714"/>
            <a:ext cx="5927646" cy="4648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1666"/>
              </a:lnSpc>
            </a:pPr>
            <a:r>
              <a:rPr sz="30000" i="0" b="0" dirty="0" smtClean="0" lang="zh-CN">
                <a:solidFill>
                  <a:srgbClr val="171717"/>
                </a:solidFill>
                <a:latin typeface="OPPOSans-B"/>
                <a:ea typeface="OPPOSans-B"/>
              </a:rPr>
              <a:t>03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Company>稿定设计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稿定设计 ppt</dc:title>
  <dc:subject>www.gaoding.com</dc:subject>
  <dc:creator>稿定设计</dc:creator>
  <cp:lastModifiedBy>稿定设计</cp:lastModifiedBy>
  <cp:revision>1</cp:revision>
  <dcterms:created xsi:type="dcterms:W3CDTF">2020-12-02T14:49:39.429Z</dcterms:created>
  <dcterms:modified xsi:type="dcterms:W3CDTF">2020-12-02T14:49:39.429Z</dcterms:modified>
</cp:coreProperties>
</file>